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5" r:id="rId4"/>
    <p:sldId id="259" r:id="rId5"/>
    <p:sldId id="260" r:id="rId6"/>
    <p:sldId id="261" r:id="rId7"/>
    <p:sldId id="262" r:id="rId8"/>
    <p:sldId id="280" r:id="rId9"/>
    <p:sldId id="263" r:id="rId10"/>
    <p:sldId id="264" r:id="rId11"/>
    <p:sldId id="265" r:id="rId12"/>
    <p:sldId id="266" r:id="rId13"/>
    <p:sldId id="268" r:id="rId14"/>
    <p:sldId id="269" r:id="rId15"/>
    <p:sldId id="288" r:id="rId16"/>
    <p:sldId id="286" r:id="rId17"/>
    <p:sldId id="270" r:id="rId18"/>
    <p:sldId id="271" r:id="rId19"/>
    <p:sldId id="272" r:id="rId20"/>
    <p:sldId id="273" r:id="rId21"/>
    <p:sldId id="274" r:id="rId22"/>
    <p:sldId id="275" r:id="rId23"/>
    <p:sldId id="276" r:id="rId24"/>
    <p:sldId id="287" r:id="rId25"/>
    <p:sldId id="277" r:id="rId26"/>
    <p:sldId id="278" r:id="rId27"/>
    <p:sldId id="279" r:id="rId28"/>
    <p:sldId id="284" r:id="rId29"/>
    <p:sldId id="289" r:id="rId30"/>
    <p:sldId id="281" r:id="rId31"/>
    <p:sldId id="282" r:id="rId32"/>
    <p:sldId id="283" r:id="rId3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80"/>
      <c:rotY val="330"/>
      <c:depthPercent val="100"/>
      <c:perspective val="110"/>
    </c:view3D>
    <c:plotArea>
      <c:layout>
        <c:manualLayout>
          <c:layoutTarget val="inner"/>
          <c:xMode val="edge"/>
          <c:yMode val="edge"/>
          <c:x val="1.2530378147176048E-3"/>
          <c:y val="3.163348882878627E-2"/>
          <c:w val="0.63791447944006996"/>
          <c:h val="0.95076318564689988"/>
        </c:manualLayout>
      </c:layout>
      <c:pie3DChart>
        <c:varyColors val="1"/>
        <c:ser>
          <c:idx val="0"/>
          <c:order val="0"/>
          <c:tx>
            <c:strRef>
              <c:f>Лист1!$B$1</c:f>
              <c:strCache>
                <c:ptCount val="1"/>
                <c:pt idx="0">
                  <c:v>Результат</c:v>
                </c:pt>
              </c:strCache>
            </c:strRef>
          </c:tx>
          <c:explosion val="25"/>
          <c:dLbls>
            <c:dLbl>
              <c:idx val="0"/>
              <c:layout>
                <c:manualLayout>
                  <c:x val="-0.14667985078254106"/>
                  <c:y val="5.8643873138158661E-3"/>
                </c:manualLayout>
              </c:layout>
              <c:showVal val="1"/>
            </c:dLbl>
            <c:dLbl>
              <c:idx val="1"/>
              <c:layout>
                <c:manualLayout>
                  <c:x val="-2.9498031496062994E-2"/>
                  <c:y val="-9.3974475708263533E-2"/>
                </c:manualLayout>
              </c:layout>
              <c:showVal val="1"/>
            </c:dLbl>
            <c:dLbl>
              <c:idx val="2"/>
              <c:layout>
                <c:manualLayout>
                  <c:x val="1.4938028579760863E-2"/>
                  <c:y val="-9.5878821810960455E-2"/>
                </c:manualLayout>
              </c:layout>
              <c:showVal val="1"/>
            </c:dLbl>
            <c:dLbl>
              <c:idx val="3"/>
              <c:layout>
                <c:manualLayout>
                  <c:x val="3.330781568970545E-2"/>
                  <c:y val="-6.5039639077915476E-2"/>
                </c:manualLayout>
              </c:layout>
              <c:showVal val="1"/>
            </c:dLbl>
            <c:dLbl>
              <c:idx val="4"/>
              <c:layout>
                <c:manualLayout>
                  <c:x val="3.4304583454845924E-2"/>
                  <c:y val="-4.0216634559319196E-2"/>
                </c:manualLayout>
              </c:layout>
              <c:showVal val="1"/>
            </c:dLbl>
            <c:dLbl>
              <c:idx val="7"/>
              <c:layout>
                <c:manualLayout>
                  <c:x val="2.2574608729464374E-2"/>
                  <c:y val="-1.4494152957061292E-3"/>
                </c:manualLayout>
              </c:layout>
              <c:showVal val="1"/>
            </c:dLbl>
            <c:numFmt formatCode="0%" sourceLinked="0"/>
            <c:showVal val="1"/>
            <c:showLeaderLines val="1"/>
          </c:dLbls>
          <c:cat>
            <c:strRef>
              <c:f>Лист1!$A$2:$A$9</c:f>
              <c:strCache>
                <c:ptCount val="8"/>
                <c:pt idx="0">
                  <c:v>обеспечивать себя и семью</c:v>
                </c:pt>
                <c:pt idx="1">
                  <c:v>показать свое положение в обществе  </c:v>
                </c:pt>
                <c:pt idx="2">
                  <c:v>развлечения</c:v>
                </c:pt>
                <c:pt idx="3">
                  <c:v>саморазвитие</c:v>
                </c:pt>
                <c:pt idx="4">
                  <c:v>копить деньги</c:v>
                </c:pt>
                <c:pt idx="5">
                  <c:v>заниматься благотворительностью</c:v>
                </c:pt>
                <c:pt idx="6">
                  <c:v>путешествовать</c:v>
                </c:pt>
                <c:pt idx="7">
                  <c:v>другое</c:v>
                </c:pt>
              </c:strCache>
            </c:strRef>
          </c:cat>
          <c:val>
            <c:numRef>
              <c:f>Лист1!$B$2:$B$9</c:f>
              <c:numCache>
                <c:formatCode>0%</c:formatCode>
                <c:ptCount val="8"/>
                <c:pt idx="0">
                  <c:v>0.48</c:v>
                </c:pt>
                <c:pt idx="1">
                  <c:v>0.09</c:v>
                </c:pt>
                <c:pt idx="2">
                  <c:v>7.0000000000000007E-2</c:v>
                </c:pt>
                <c:pt idx="3">
                  <c:v>7.0000000000000007E-2</c:v>
                </c:pt>
                <c:pt idx="4">
                  <c:v>0.04</c:v>
                </c:pt>
                <c:pt idx="5">
                  <c:v>0.15</c:v>
                </c:pt>
                <c:pt idx="6">
                  <c:v>0.09</c:v>
                </c:pt>
                <c:pt idx="7">
                  <c:v>0</c:v>
                </c:pt>
              </c:numCache>
            </c:numRef>
          </c:val>
        </c:ser>
      </c:pie3DChart>
    </c:plotArea>
    <c:legend>
      <c:legendPos val="r"/>
      <c:layout>
        <c:manualLayout>
          <c:xMode val="edge"/>
          <c:yMode val="edge"/>
          <c:x val="0.66202549334111016"/>
          <c:y val="0"/>
          <c:w val="0.32871524739963059"/>
          <c:h val="1"/>
        </c:manualLayout>
      </c:layout>
      <c:txPr>
        <a:bodyPr/>
        <a:lstStyle/>
        <a:p>
          <a:pPr>
            <a:defRPr spc="-100" baseline="0"/>
          </a:pPr>
          <a:endParaRPr lang="ru-RU"/>
        </a:p>
      </c:txPr>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Александра\Desktop\Проект профессии\Hyip-3.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2" name="Заголовок 1"/>
          <p:cNvSpPr>
            <a:spLocks noGrp="1"/>
          </p:cNvSpPr>
          <p:nvPr>
            <p:ph type="title"/>
          </p:nvPr>
        </p:nvSpPr>
        <p:spPr>
          <a:xfrm>
            <a:off x="457200" y="304800"/>
            <a:ext cx="8229600" cy="1143000"/>
          </a:xfrm>
        </p:spPr>
        <p:txBody>
          <a:bodyPr>
            <a:normAutofit fontScale="90000"/>
          </a:bodyPr>
          <a:lstStyle/>
          <a:p>
            <a:r>
              <a:rPr lang="ru-RU" b="1" dirty="0" smtClean="0">
                <a:latin typeface="Times New Roman" pitchFamily="18" charset="0"/>
                <a:cs typeface="Times New Roman" pitchFamily="18" charset="0"/>
              </a:rPr>
              <a:t>Проектно - исследовательская работа на тему</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152400" y="1600200"/>
            <a:ext cx="8763000" cy="5105400"/>
          </a:xfrm>
        </p:spPr>
        <p:txBody>
          <a:bodyPr>
            <a:normAutofit lnSpcReduction="10000"/>
          </a:bodyPr>
          <a:lstStyle/>
          <a:p>
            <a:pPr algn="ctr">
              <a:buNone/>
            </a:pPr>
            <a:endParaRPr lang="ru-RU" dirty="0" smtClean="0"/>
          </a:p>
          <a:p>
            <a:pPr algn="ctr">
              <a:buNone/>
            </a:pPr>
            <a:r>
              <a:rPr lang="ru-RU" sz="4700" b="1" dirty="0" smtClean="0">
                <a:latin typeface="Times New Roman" pitchFamily="18" charset="0"/>
                <a:cs typeface="Times New Roman" pitchFamily="18" charset="0"/>
              </a:rPr>
              <a:t>СМЫСЛ ЗАРАБОТАННЫХ ДЕНЕГ</a:t>
            </a:r>
          </a:p>
          <a:p>
            <a:pPr algn="ctr">
              <a:buNone/>
            </a:pPr>
            <a:endParaRPr lang="ru-RU" sz="4400" b="1" dirty="0" smtClean="0">
              <a:latin typeface="Times New Roman" pitchFamily="18" charset="0"/>
              <a:cs typeface="Times New Roman" pitchFamily="18" charset="0"/>
            </a:endParaRPr>
          </a:p>
          <a:p>
            <a:pPr algn="r">
              <a:buNone/>
            </a:pPr>
            <a:r>
              <a:rPr lang="ru-RU" sz="2500" b="1" i="1" dirty="0" smtClean="0">
                <a:latin typeface="Times New Roman" pitchFamily="18" charset="0"/>
                <a:cs typeface="Times New Roman" pitchFamily="18" charset="0"/>
              </a:rPr>
              <a:t>9Б класс </a:t>
            </a:r>
          </a:p>
          <a:p>
            <a:pPr algn="r">
              <a:buNone/>
            </a:pPr>
            <a:r>
              <a:rPr lang="ru-RU" sz="2500" b="1" i="1" dirty="0" smtClean="0">
                <a:latin typeface="Times New Roman" pitchFamily="18" charset="0"/>
                <a:cs typeface="Times New Roman" pitchFamily="18" charset="0"/>
              </a:rPr>
              <a:t>Классный руководитель </a:t>
            </a:r>
          </a:p>
          <a:p>
            <a:pPr algn="r">
              <a:buNone/>
            </a:pPr>
            <a:r>
              <a:rPr lang="ru-RU" sz="2500" b="1" i="1" dirty="0" err="1" smtClean="0">
                <a:latin typeface="Times New Roman" pitchFamily="18" charset="0"/>
                <a:cs typeface="Times New Roman" pitchFamily="18" charset="0"/>
              </a:rPr>
              <a:t>Геннадьев</a:t>
            </a:r>
            <a:r>
              <a:rPr lang="ru-RU" sz="2500" b="1" i="1" dirty="0" smtClean="0">
                <a:latin typeface="Times New Roman" pitchFamily="18" charset="0"/>
                <a:cs typeface="Times New Roman" pitchFamily="18" charset="0"/>
              </a:rPr>
              <a:t> А.Ю.</a:t>
            </a:r>
          </a:p>
          <a:p>
            <a:pPr algn="r">
              <a:buNone/>
            </a:pPr>
            <a:endParaRPr lang="ru-RU" sz="2500" b="1" i="1" dirty="0" smtClean="0">
              <a:latin typeface="Times New Roman" pitchFamily="18" charset="0"/>
              <a:cs typeface="Times New Roman" pitchFamily="18" charset="0"/>
            </a:endParaRPr>
          </a:p>
          <a:p>
            <a:pPr algn="ctr">
              <a:buNone/>
            </a:pPr>
            <a:r>
              <a:rPr lang="ru-RU" sz="2500" b="1" i="1" dirty="0" smtClean="0">
                <a:latin typeface="Times New Roman" pitchFamily="18" charset="0"/>
                <a:cs typeface="Times New Roman" pitchFamily="18" charset="0"/>
              </a:rPr>
              <a:t>2019</a:t>
            </a:r>
            <a:endParaRPr lang="ru-RU" sz="25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b="1" dirty="0" smtClean="0">
                <a:latin typeface="Times New Roman" pitchFamily="18" charset="0"/>
                <a:cs typeface="Times New Roman" pitchFamily="18" charset="0"/>
              </a:rPr>
              <a:t>Значение современных денег в жизни людей</a:t>
            </a:r>
            <a:endParaRPr lang="ru-RU" dirty="0"/>
          </a:p>
        </p:txBody>
      </p:sp>
      <p:sp>
        <p:nvSpPr>
          <p:cNvPr id="3" name="Содержимое 2"/>
          <p:cNvSpPr>
            <a:spLocks noGrp="1"/>
          </p:cNvSpPr>
          <p:nvPr>
            <p:ph idx="1"/>
          </p:nvPr>
        </p:nvSpPr>
        <p:spPr>
          <a:xfrm>
            <a:off x="152400" y="1219200"/>
            <a:ext cx="8763000" cy="4906963"/>
          </a:xfrm>
        </p:spPr>
        <p:txBody>
          <a:bodyPr/>
          <a:lstStyle/>
          <a:p>
            <a:pPr>
              <a:buNone/>
            </a:pPr>
            <a:r>
              <a:rPr lang="ru-RU" dirty="0" smtClean="0"/>
              <a:t>  		</a:t>
            </a:r>
            <a:r>
              <a:rPr lang="ru-RU" sz="3000" dirty="0" smtClean="0">
                <a:latin typeface="Times New Roman" pitchFamily="18" charset="0"/>
                <a:cs typeface="Times New Roman" pitchFamily="18" charset="0"/>
              </a:rPr>
              <a:t>Деньги для нас - способ выразить свои стремления, выполнить обязательства, добиться отмщения и воздаяния. Тайная власть денег связывает всех нас - братьев и сестер, молодых и старых - узами любви и зависти, жалости и злобы.</a:t>
            </a:r>
            <a:endParaRPr lang="ru-RU" sz="3000" dirty="0">
              <a:latin typeface="Times New Roman" pitchFamily="18" charset="0"/>
              <a:cs typeface="Times New Roman" pitchFamily="18" charset="0"/>
            </a:endParaRPr>
          </a:p>
        </p:txBody>
      </p:sp>
      <p:pic>
        <p:nvPicPr>
          <p:cNvPr id="9218" name="Picture 2" descr="C:\Users\Александра\Desktop\Проект профессии\1d0c1ee6bb6102ae8d73c2b4874a9225.jpg"/>
          <p:cNvPicPr>
            <a:picLocks noChangeAspect="1" noChangeArrowheads="1"/>
          </p:cNvPicPr>
          <p:nvPr/>
        </p:nvPicPr>
        <p:blipFill>
          <a:blip r:embed="rId2" cstate="print"/>
          <a:srcRect/>
          <a:stretch>
            <a:fillRect/>
          </a:stretch>
        </p:blipFill>
        <p:spPr bwMode="auto">
          <a:xfrm>
            <a:off x="2209800" y="3657600"/>
            <a:ext cx="4419600" cy="29487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normAutofit fontScale="90000"/>
          </a:bodyPr>
          <a:lstStyle/>
          <a:p>
            <a:r>
              <a:rPr lang="ru-RU" b="1" dirty="0" smtClean="0">
                <a:latin typeface="Times New Roman" pitchFamily="18" charset="0"/>
                <a:cs typeface="Times New Roman" pitchFamily="18" charset="0"/>
              </a:rPr>
              <a:t>Значение современных денег в жизни людей</a:t>
            </a:r>
            <a:endParaRPr lang="ru-RU" dirty="0"/>
          </a:p>
        </p:txBody>
      </p:sp>
      <p:sp>
        <p:nvSpPr>
          <p:cNvPr id="3" name="Содержимое 2"/>
          <p:cNvSpPr>
            <a:spLocks noGrp="1"/>
          </p:cNvSpPr>
          <p:nvPr>
            <p:ph idx="1"/>
          </p:nvPr>
        </p:nvSpPr>
        <p:spPr>
          <a:xfrm>
            <a:off x="0" y="1219201"/>
            <a:ext cx="8915400" cy="4114799"/>
          </a:xfrm>
        </p:spPr>
        <p:txBody>
          <a:bodyPr>
            <a:normAutofit fontScale="70000" lnSpcReduction="20000"/>
          </a:bodyPr>
          <a:lstStyle/>
          <a:p>
            <a:pPr>
              <a:buNone/>
            </a:pPr>
            <a:r>
              <a:rPr lang="ru-RU" dirty="0" smtClean="0">
                <a:latin typeface="Times New Roman" pitchFamily="18" charset="0"/>
                <a:cs typeface="Times New Roman" pitchFamily="18" charset="0"/>
              </a:rPr>
              <a:t>		Деньги -это не просто наличность, позволяющая нам приобретать разные вещи. Имея деньги, можно купить образование, здоровье, безопасность. Можно купить время, чтобы наслаждаться красотой, искусством, обществом друзей, приключениями. Имея деньги, мы помогаем тем, кого любим, и предоставляем своим детям более обширные возможности. Имея деньги, можно покупать товары и услуги или приберегать такую возможность на будущее или для своих потомков. Деньги - это инструмент правосудия, с помощью которого мы возмещаем ущерб, нанесенный другим. Справедливое распределение денег в семье и в обществе обеспечивает всем равные возможности. Деньги могут служить символом всего самого хорошего, что только есть в жизни: материальных благ, образования, здоровья, красоты, развлечений, любви и справедливости.</a:t>
            </a:r>
            <a:endParaRPr lang="ru-RU" dirty="0">
              <a:latin typeface="Times New Roman" pitchFamily="18" charset="0"/>
              <a:cs typeface="Times New Roman" pitchFamily="18" charset="0"/>
            </a:endParaRPr>
          </a:p>
        </p:txBody>
      </p:sp>
      <p:pic>
        <p:nvPicPr>
          <p:cNvPr id="10242" name="Picture 2" descr="C:\Users\Александра\Desktop\Проект профессии\too-many-bitcoins.jpg"/>
          <p:cNvPicPr>
            <a:picLocks noChangeAspect="1" noChangeArrowheads="1"/>
          </p:cNvPicPr>
          <p:nvPr/>
        </p:nvPicPr>
        <p:blipFill>
          <a:blip r:embed="rId2" cstate="print"/>
          <a:srcRect/>
          <a:stretch>
            <a:fillRect/>
          </a:stretch>
        </p:blipFill>
        <p:spPr bwMode="auto">
          <a:xfrm>
            <a:off x="3505200" y="4800600"/>
            <a:ext cx="2514600" cy="1676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normAutofit fontScale="90000"/>
          </a:bodyPr>
          <a:lstStyle/>
          <a:p>
            <a:r>
              <a:rPr lang="ru-RU" b="1" dirty="0" smtClean="0">
                <a:latin typeface="Times New Roman" pitchFamily="18" charset="0"/>
                <a:cs typeface="Times New Roman" pitchFamily="18" charset="0"/>
              </a:rPr>
              <a:t>Значение современных денег в жизни людей</a:t>
            </a:r>
            <a:endParaRPr lang="ru-RU" dirty="0"/>
          </a:p>
        </p:txBody>
      </p:sp>
      <p:sp>
        <p:nvSpPr>
          <p:cNvPr id="3" name="Содержимое 2"/>
          <p:cNvSpPr>
            <a:spLocks noGrp="1"/>
          </p:cNvSpPr>
          <p:nvPr>
            <p:ph idx="1"/>
          </p:nvPr>
        </p:nvSpPr>
        <p:spPr>
          <a:xfrm>
            <a:off x="152400" y="1600201"/>
            <a:ext cx="8763000" cy="3200399"/>
          </a:xfrm>
        </p:spPr>
        <p:txBody>
          <a:bodyPr>
            <a:normAutofit fontScale="85000" lnSpcReduction="20000"/>
          </a:bodyPr>
          <a:lstStyle/>
          <a:p>
            <a:pPr>
              <a:buNone/>
            </a:pPr>
            <a:r>
              <a:rPr lang="ru-RU" dirty="0" smtClean="0"/>
              <a:t>		</a:t>
            </a:r>
            <a:r>
              <a:rPr lang="ru-RU" sz="2800" dirty="0" smtClean="0">
                <a:latin typeface="Times New Roman" pitchFamily="18" charset="0"/>
                <a:cs typeface="Times New Roman" pitchFamily="18" charset="0"/>
              </a:rPr>
              <a:t>Хотя мы и знаем, как много хорошего в жизни связано с деньгами, каждому из нас прекрасно знакомы проблемы, которые они порождают. Денежные заботы могут причинить много горя. Богатство нередко как будто несет на себе печать проклятья и приносит больше несчастий, чем радостей. Многие из нас предаются самому горькому отчаянию из-за того, что зарабатывают слишком мало, или боятся, что из-за отсутствия денег нам или нашим детям будет плохо. Деньги -- не только символ всего хорошего в жизни, но и корень всех наших проблем.</a:t>
            </a:r>
            <a:endParaRPr lang="ru-RU" sz="2800" dirty="0">
              <a:latin typeface="Times New Roman" pitchFamily="18" charset="0"/>
              <a:cs typeface="Times New Roman" pitchFamily="18" charset="0"/>
            </a:endParaRPr>
          </a:p>
        </p:txBody>
      </p:sp>
      <p:pic>
        <p:nvPicPr>
          <p:cNvPr id="12290" name="Picture 2" descr="C:\Users\Александра\Desktop\Проект профессии\Men_Money_Dollars_Fingers_Many_Banknotes_Smile_Joy_530745_1280x960.jpg"/>
          <p:cNvPicPr>
            <a:picLocks noChangeAspect="1" noChangeArrowheads="1"/>
          </p:cNvPicPr>
          <p:nvPr/>
        </p:nvPicPr>
        <p:blipFill>
          <a:blip r:embed="rId2" cstate="print"/>
          <a:srcRect/>
          <a:stretch>
            <a:fillRect/>
          </a:stretch>
        </p:blipFill>
        <p:spPr bwMode="auto">
          <a:xfrm>
            <a:off x="5791200" y="4381469"/>
            <a:ext cx="3013020" cy="225915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sz="4000" b="1" dirty="0" smtClean="0">
                <a:latin typeface="Times New Roman" pitchFamily="18" charset="0"/>
                <a:cs typeface="Times New Roman" pitchFamily="18" charset="0"/>
              </a:rPr>
              <a:t>СМЫСЛ ЗАРАБОТАННЫХ ДЕНЕГ</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0" y="990600"/>
            <a:ext cx="5638800" cy="5867400"/>
          </a:xfrm>
        </p:spPr>
        <p:txBody>
          <a:bodyPr>
            <a:normAutofit fontScale="70000" lnSpcReduction="20000"/>
          </a:bodyPr>
          <a:lstStyle/>
          <a:p>
            <a:pPr>
              <a:buNone/>
            </a:pPr>
            <a:r>
              <a:rPr lang="ru-RU" dirty="0" smtClean="0"/>
              <a:t>		</a:t>
            </a:r>
            <a:r>
              <a:rPr lang="ru-RU" sz="3400" dirty="0" smtClean="0">
                <a:latin typeface="Times New Roman" pitchFamily="18" charset="0"/>
                <a:cs typeface="Times New Roman" pitchFamily="18" charset="0"/>
              </a:rPr>
              <a:t>Для каждого из нас есть свой смысл </a:t>
            </a:r>
            <a:r>
              <a:rPr lang="ru-RU" sz="3400" dirty="0" err="1" smtClean="0">
                <a:latin typeface="Times New Roman" pitchFamily="18" charset="0"/>
                <a:cs typeface="Times New Roman" pitchFamily="18" charset="0"/>
              </a:rPr>
              <a:t>заработаннах</a:t>
            </a:r>
            <a:r>
              <a:rPr lang="ru-RU" sz="3400" dirty="0" smtClean="0">
                <a:latin typeface="Times New Roman" pitchFamily="18" charset="0"/>
                <a:cs typeface="Times New Roman" pitchFamily="18" charset="0"/>
              </a:rPr>
              <a:t> денег, но если обратиться к пирамиде человеческих потребностей по  </a:t>
            </a:r>
            <a:r>
              <a:rPr lang="ru-RU" sz="3400" dirty="0" err="1" smtClean="0">
                <a:latin typeface="Times New Roman" pitchFamily="18" charset="0"/>
                <a:cs typeface="Times New Roman" pitchFamily="18" charset="0"/>
              </a:rPr>
              <a:t>Маслоу</a:t>
            </a:r>
            <a:r>
              <a:rPr lang="ru-RU" sz="3400" dirty="0" smtClean="0">
                <a:latin typeface="Times New Roman" pitchFamily="18" charset="0"/>
                <a:cs typeface="Times New Roman" pitchFamily="18" charset="0"/>
              </a:rPr>
              <a:t>, то на первом месте мы увидим физиологические потребности, а значит первостепенно смысл заработанных денег заключается в удовлетворении физиологических потребностей (еда, жилье, безопасность и др.). А, далее, в пирамиде  идут вторичные потребности и для каждого человека есть свои приоритетные: для кого – то самообразование, для кого – то путешествия, а для кого –то смысл заработанных денег заключается в значимости в обществе и т. д. </a:t>
            </a:r>
            <a:r>
              <a:rPr lang="ru-RU" dirty="0" smtClean="0"/>
              <a:t/>
            </a:r>
            <a:br>
              <a:rPr lang="ru-RU" dirty="0" smtClean="0"/>
            </a:br>
            <a:endParaRPr lang="ru-RU" dirty="0"/>
          </a:p>
        </p:txBody>
      </p:sp>
      <p:pic>
        <p:nvPicPr>
          <p:cNvPr id="13314" name="Picture 2" descr="C:\Users\Александра\Desktop\Проект профессии\1377510420_219591686.jpg"/>
          <p:cNvPicPr>
            <a:picLocks noChangeAspect="1" noChangeArrowheads="1"/>
          </p:cNvPicPr>
          <p:nvPr/>
        </p:nvPicPr>
        <p:blipFill>
          <a:blip r:embed="rId2" cstate="print"/>
          <a:srcRect/>
          <a:stretch>
            <a:fillRect/>
          </a:stretch>
        </p:blipFill>
        <p:spPr bwMode="auto">
          <a:xfrm>
            <a:off x="5638800" y="1600200"/>
            <a:ext cx="3329148" cy="342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itchFamily="18" charset="0"/>
                <a:cs typeface="Times New Roman" pitchFamily="18" charset="0"/>
              </a:rPr>
              <a:t>ПИРАМИДА МАСЛОУ</a:t>
            </a:r>
            <a:endParaRPr lang="ru-RU" dirty="0"/>
          </a:p>
        </p:txBody>
      </p:sp>
      <p:pic>
        <p:nvPicPr>
          <p:cNvPr id="1026" name="Picture 2" descr="C:\Users\Александра\Desktop\Проект профессии\potrebnosti-cheloveka.jpg"/>
          <p:cNvPicPr>
            <a:picLocks noGrp="1" noChangeAspect="1" noChangeArrowheads="1"/>
          </p:cNvPicPr>
          <p:nvPr>
            <p:ph idx="1"/>
          </p:nvPr>
        </p:nvPicPr>
        <p:blipFill>
          <a:blip r:embed="rId2" cstate="print"/>
          <a:srcRect/>
          <a:stretch>
            <a:fillRect/>
          </a:stretch>
        </p:blipFill>
        <p:spPr bwMode="auto">
          <a:xfrm>
            <a:off x="838200" y="1200150"/>
            <a:ext cx="7239000" cy="5429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r>
              <a:rPr lang="ru-RU" b="1" dirty="0" smtClean="0"/>
              <a:t>Как вы думаете верное ли утверждение</a:t>
            </a:r>
          </a:p>
          <a:p>
            <a:pPr algn="ctr">
              <a:buNone/>
            </a:pPr>
            <a:r>
              <a:rPr lang="ru-RU" b="1" dirty="0" smtClean="0"/>
              <a:t>«Денег много не бывает»?</a:t>
            </a:r>
            <a:endParaRPr lang="ru-R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r>
              <a:rPr lang="ru-RU" b="1" dirty="0" smtClean="0">
                <a:latin typeface="Times New Roman" pitchFamily="18" charset="0"/>
                <a:cs typeface="Times New Roman" pitchFamily="18" charset="0"/>
              </a:rPr>
              <a:t>Как вы считаете, когда </a:t>
            </a:r>
            <a:r>
              <a:rPr lang="ru-RU" b="1" u="sng" dirty="0" smtClean="0">
                <a:latin typeface="Times New Roman" pitchFamily="18" charset="0"/>
                <a:cs typeface="Times New Roman" pitchFamily="18" charset="0"/>
              </a:rPr>
              <a:t>нет смысла </a:t>
            </a:r>
            <a:r>
              <a:rPr lang="ru-RU" b="1" dirty="0" smtClean="0">
                <a:latin typeface="Times New Roman" pitchFamily="18" charset="0"/>
                <a:cs typeface="Times New Roman" pitchFamily="18" charset="0"/>
              </a:rPr>
              <a:t>в </a:t>
            </a:r>
            <a:r>
              <a:rPr lang="ru-RU" b="1" dirty="0" err="1" smtClean="0">
                <a:latin typeface="Times New Roman" pitchFamily="18" charset="0"/>
                <a:cs typeface="Times New Roman" pitchFamily="18" charset="0"/>
              </a:rPr>
              <a:t>зарабатывании</a:t>
            </a:r>
            <a:r>
              <a:rPr lang="ru-RU" b="1" dirty="0" smtClean="0">
                <a:latin typeface="Times New Roman" pitchFamily="18" charset="0"/>
                <a:cs typeface="Times New Roman" pitchFamily="18" charset="0"/>
              </a:rPr>
              <a:t> большего количества денег?</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152400"/>
            <a:ext cx="8839200" cy="6400800"/>
          </a:xfrm>
        </p:spPr>
        <p:txBody>
          <a:bodyPr>
            <a:normAutofit fontScale="70000" lnSpcReduction="20000"/>
          </a:bodyPr>
          <a:lstStyle/>
          <a:p>
            <a:pPr algn="ctr">
              <a:buNone/>
            </a:pPr>
            <a:r>
              <a:rPr lang="ru-RU" sz="4000" b="1" dirty="0" smtClean="0">
                <a:latin typeface="Times New Roman" pitchFamily="18" charset="0"/>
                <a:cs typeface="Times New Roman" pitchFamily="18" charset="0"/>
              </a:rPr>
              <a:t>Когда нет смысла в </a:t>
            </a:r>
            <a:r>
              <a:rPr lang="ru-RU" sz="4000" b="1" dirty="0" err="1" smtClean="0">
                <a:latin typeface="Times New Roman" pitchFamily="18" charset="0"/>
                <a:cs typeface="Times New Roman" pitchFamily="18" charset="0"/>
              </a:rPr>
              <a:t>зарабатывании</a:t>
            </a:r>
            <a:r>
              <a:rPr lang="ru-RU" sz="4000" b="1" dirty="0" smtClean="0">
                <a:latin typeface="Times New Roman" pitchFamily="18" charset="0"/>
                <a:cs typeface="Times New Roman" pitchFamily="18" charset="0"/>
              </a:rPr>
              <a:t> большего количества денег?</a:t>
            </a:r>
          </a:p>
          <a:p>
            <a:pPr algn="r">
              <a:buNone/>
            </a:pPr>
            <a:r>
              <a:rPr lang="ru-RU" sz="2600" i="1" dirty="0" smtClean="0">
                <a:latin typeface="Times New Roman" pitchFamily="18" charset="0"/>
                <a:cs typeface="Times New Roman" pitchFamily="18" charset="0"/>
              </a:rPr>
              <a:t>«Мало знать, как заработать деньги. </a:t>
            </a:r>
          </a:p>
          <a:p>
            <a:pPr algn="r">
              <a:buNone/>
            </a:pPr>
            <a:r>
              <a:rPr lang="ru-RU" sz="2600" i="1" dirty="0" smtClean="0">
                <a:latin typeface="Times New Roman" pitchFamily="18" charset="0"/>
                <a:cs typeface="Times New Roman" pitchFamily="18" charset="0"/>
              </a:rPr>
              <a:t>Мало знать для какой цели мы это делаем. </a:t>
            </a:r>
          </a:p>
          <a:p>
            <a:pPr algn="r">
              <a:buNone/>
            </a:pPr>
            <a:r>
              <a:rPr lang="ru-RU" sz="2600" i="1" dirty="0" smtClean="0">
                <a:latin typeface="Times New Roman" pitchFamily="18" charset="0"/>
                <a:cs typeface="Times New Roman" pitchFamily="18" charset="0"/>
              </a:rPr>
              <a:t>Необходимо это ещё делать в правильном настроении.» </a:t>
            </a:r>
          </a:p>
          <a:p>
            <a:pPr algn="r">
              <a:buNone/>
            </a:pPr>
            <a:r>
              <a:rPr lang="ru-RU" sz="2600" i="1" dirty="0" smtClean="0">
                <a:latin typeface="Times New Roman" pitchFamily="18" charset="0"/>
                <a:cs typeface="Times New Roman" pitchFamily="18" charset="0"/>
              </a:rPr>
              <a:t>Вячеслав </a:t>
            </a:r>
            <a:r>
              <a:rPr lang="ru-RU" sz="2600" i="1" dirty="0" err="1" smtClean="0">
                <a:latin typeface="Times New Roman" pitchFamily="18" charset="0"/>
                <a:cs typeface="Times New Roman" pitchFamily="18" charset="0"/>
              </a:rPr>
              <a:t>Рузов</a:t>
            </a:r>
            <a:r>
              <a:rPr lang="ru-RU" sz="2600" i="1" dirty="0" smtClean="0">
                <a:latin typeface="Times New Roman" pitchFamily="18" charset="0"/>
                <a:cs typeface="Times New Roman" pitchFamily="18" charset="0"/>
              </a:rPr>
              <a:t>, экономист</a:t>
            </a:r>
          </a:p>
          <a:p>
            <a:pPr>
              <a:buNone/>
            </a:pPr>
            <a:r>
              <a:rPr lang="ru-RU" sz="2600" b="1" dirty="0" smtClean="0">
                <a:latin typeface="Times New Roman" pitchFamily="18" charset="0"/>
                <a:cs typeface="Times New Roman" pitchFamily="18" charset="0"/>
              </a:rPr>
              <a:t>  		</a:t>
            </a:r>
            <a:r>
              <a:rPr lang="ru-RU" sz="2900" b="1" dirty="0" smtClean="0">
                <a:latin typeface="Times New Roman" pitchFamily="18" charset="0"/>
                <a:cs typeface="Times New Roman" pitchFamily="18" charset="0"/>
              </a:rPr>
              <a:t>1) </a:t>
            </a:r>
            <a:r>
              <a:rPr lang="ru-RU" sz="2900" b="1" i="1" dirty="0" smtClean="0">
                <a:latin typeface="Times New Roman" pitchFamily="18" charset="0"/>
                <a:cs typeface="Times New Roman" pitchFamily="18" charset="0"/>
              </a:rPr>
              <a:t>Нет смысла зарабатывать много  денег, если это достигается нечеловеческими усилиями.</a:t>
            </a:r>
            <a:endParaRPr lang="ru-RU" sz="2900"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Современный человек думает, что сегодня он, немного </a:t>
            </a:r>
            <a:r>
              <a:rPr lang="ru-RU" dirty="0" err="1" smtClean="0">
                <a:latin typeface="Times New Roman" pitchFamily="18" charset="0"/>
                <a:cs typeface="Times New Roman" pitchFamily="18" charset="0"/>
              </a:rPr>
              <a:t>поумирав</a:t>
            </a:r>
            <a:r>
              <a:rPr lang="ru-RU" dirty="0" smtClean="0">
                <a:latin typeface="Times New Roman" pitchFamily="18" charset="0"/>
                <a:cs typeface="Times New Roman" pitchFamily="18" charset="0"/>
              </a:rPr>
              <a:t> на работе, будет всю оставшуюся жизнь жить как «нормальный человек». В действительности после такой нечеловеческой работы он просто перестаёт быть человеком как таковым, потому что полностью убивает себя на этой деятельности. Поэтому он начинает тратить деньги не как человек, а как животное, потому что он лишается человеческих качеств на такой работе. Он просто просаживает их на первое, что придёт ему в голову, забыв обо всех своих обещаниях, о заботе, о дружбе, о любви. Просто забыв обо всём. Поэтому нужно помнить, что </a:t>
            </a:r>
            <a:r>
              <a:rPr lang="ru-RU" b="1" dirty="0" smtClean="0">
                <a:latin typeface="Times New Roman" pitchFamily="18" charset="0"/>
                <a:cs typeface="Times New Roman" pitchFamily="18" charset="0"/>
              </a:rPr>
              <a:t>работа действительно может сделать из обезьяны человека, но нечеловеческая работа опять делает из человека обезьяну</a:t>
            </a:r>
            <a:r>
              <a:rPr lang="ru-RU" dirty="0" smtClean="0">
                <a:latin typeface="Times New Roman" pitchFamily="18" charset="0"/>
                <a:cs typeface="Times New Roman" pitchFamily="18" charset="0"/>
              </a:rPr>
              <a:t>. Он опять начинает действовать неразумно, ужасно, не контролируя своё поведение.</a:t>
            </a:r>
            <a:endParaRPr lang="ru-RU" b="1" dirty="0" smtClean="0">
              <a:latin typeface="Times New Roman" pitchFamily="18" charset="0"/>
              <a:cs typeface="Times New Roman" pitchFamily="18" charset="0"/>
            </a:endParaRPr>
          </a:p>
          <a:p>
            <a:pPr>
              <a:buNone/>
            </a:pPr>
            <a:endParaRPr lang="ru-RU" dirty="0"/>
          </a:p>
        </p:txBody>
      </p:sp>
      <p:pic>
        <p:nvPicPr>
          <p:cNvPr id="14339"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0" y="381000"/>
            <a:ext cx="3410836" cy="15382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0" y="381000"/>
            <a:ext cx="3410836" cy="1538287"/>
          </a:xfrm>
          <a:prstGeom prst="rect">
            <a:avLst/>
          </a:prstGeom>
          <a:noFill/>
        </p:spPr>
      </p:pic>
      <p:sp>
        <p:nvSpPr>
          <p:cNvPr id="2" name="Заголовок 1"/>
          <p:cNvSpPr>
            <a:spLocks noGrp="1"/>
          </p:cNvSpPr>
          <p:nvPr>
            <p:ph type="title"/>
          </p:nvPr>
        </p:nvSpPr>
        <p:spPr>
          <a:xfrm>
            <a:off x="533400" y="274638"/>
            <a:ext cx="8382000" cy="715962"/>
          </a:xfrm>
        </p:spPr>
        <p:txBody>
          <a:bodyPr>
            <a:normAutofit fontScale="90000"/>
          </a:bodyPr>
          <a:lstStyle/>
          <a:p>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Когда нет смысла в </a:t>
            </a:r>
            <a:r>
              <a:rPr lang="ru-RU" sz="4000" b="1" dirty="0" err="1" smtClean="0">
                <a:latin typeface="Times New Roman" pitchFamily="18" charset="0"/>
                <a:cs typeface="Times New Roman" pitchFamily="18" charset="0"/>
              </a:rPr>
              <a:t>зарабатывании</a:t>
            </a:r>
            <a:r>
              <a:rPr lang="ru-RU" sz="4000" b="1" dirty="0" smtClean="0">
                <a:latin typeface="Times New Roman" pitchFamily="18" charset="0"/>
                <a:cs typeface="Times New Roman" pitchFamily="18" charset="0"/>
              </a:rPr>
              <a:t> большего количества денег?</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57200" y="1219200"/>
            <a:ext cx="8382000" cy="5334000"/>
          </a:xfrm>
        </p:spPr>
        <p:txBody>
          <a:bodyPr>
            <a:normAutofit fontScale="85000" lnSpcReduction="20000"/>
          </a:bodyPr>
          <a:lstStyle/>
          <a:p>
            <a:pPr>
              <a:buNone/>
            </a:pPr>
            <a:r>
              <a:rPr lang="ru-RU" b="1" i="1" dirty="0" smtClean="0">
                <a:latin typeface="Times New Roman" pitchFamily="18" charset="0"/>
                <a:cs typeface="Times New Roman" pitchFamily="18" charset="0"/>
              </a:rPr>
              <a:t>		</a:t>
            </a:r>
          </a:p>
          <a:p>
            <a:pPr>
              <a:buNone/>
            </a:pPr>
            <a:r>
              <a:rPr lang="ru-RU" b="1" i="1" dirty="0" smtClean="0">
                <a:latin typeface="Times New Roman" pitchFamily="18" charset="0"/>
                <a:cs typeface="Times New Roman" pitchFamily="18" charset="0"/>
              </a:rPr>
              <a:t>		2) Нет смысла зарабатывать много денег, если эта деятельность неблагочестивая и позорная.</a:t>
            </a:r>
            <a:endParaRPr lang="ru-RU"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Деньги не пахнут, но пахнуть начинает сам человек</a:t>
            </a:r>
            <a:r>
              <a:rPr lang="ru-RU" dirty="0" smtClean="0">
                <a:latin typeface="Times New Roman" pitchFamily="18" charset="0"/>
                <a:cs typeface="Times New Roman" pitchFamily="18" charset="0"/>
              </a:rPr>
              <a:t>, который готов на всё ради </a:t>
            </a:r>
            <a:r>
              <a:rPr lang="ru-RU" dirty="0" err="1" smtClean="0">
                <a:latin typeface="Times New Roman" pitchFamily="18" charset="0"/>
                <a:cs typeface="Times New Roman" pitchFamily="18" charset="0"/>
              </a:rPr>
              <a:t>зарабатывания</a:t>
            </a:r>
            <a:r>
              <a:rPr lang="ru-RU" dirty="0" smtClean="0">
                <a:latin typeface="Times New Roman" pitchFamily="18" charset="0"/>
                <a:cs typeface="Times New Roman" pitchFamily="18" charset="0"/>
              </a:rPr>
              <a:t> денег. Этот запах отпугивает от него благочестивых людей, и он остаётся в компании таких же дурно пахнущих товарищей, которые готовы душу заложить за какие-то тридцать серебряников. Скрыть этот запах нашего сознания не получится никакими деньгами. Поэтому нам просто придётся оказаться в аду ещё при нашей жизни – находиться в окружении негативно настроенных людей. </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228600" y="457200"/>
            <a:ext cx="3410836" cy="1538287"/>
          </a:xfrm>
          <a:prstGeom prst="rect">
            <a:avLst/>
          </a:prstGeom>
          <a:noFill/>
        </p:spPr>
      </p:pic>
      <p:sp>
        <p:nvSpPr>
          <p:cNvPr id="2" name="Заголовок 1"/>
          <p:cNvSpPr>
            <a:spLocks noGrp="1"/>
          </p:cNvSpPr>
          <p:nvPr>
            <p:ph type="title"/>
          </p:nvPr>
        </p:nvSpPr>
        <p:spPr>
          <a:xfrm>
            <a:off x="457200" y="274638"/>
            <a:ext cx="8686800" cy="639762"/>
          </a:xfrm>
        </p:spPr>
        <p:txBody>
          <a:bodyPr>
            <a:normAutofit fontScale="90000"/>
          </a:bodyPr>
          <a:lstStyle/>
          <a:p>
            <a:r>
              <a:rPr lang="ru-RU" b="1" dirty="0" smtClean="0">
                <a:latin typeface="Times New Roman" pitchFamily="18" charset="0"/>
                <a:cs typeface="Times New Roman" pitchFamily="18" charset="0"/>
              </a:rPr>
              <a:t>Когда нет смысла в </a:t>
            </a:r>
            <a:r>
              <a:rPr lang="ru-RU" b="1" dirty="0" err="1" smtClean="0">
                <a:latin typeface="Times New Roman" pitchFamily="18" charset="0"/>
                <a:cs typeface="Times New Roman" pitchFamily="18" charset="0"/>
              </a:rPr>
              <a:t>зарабатывании</a:t>
            </a:r>
            <a:r>
              <a:rPr lang="ru-RU" b="1" dirty="0" smtClean="0">
                <a:latin typeface="Times New Roman" pitchFamily="18" charset="0"/>
                <a:cs typeface="Times New Roman" pitchFamily="18" charset="0"/>
              </a:rPr>
              <a:t> большего количества денег?</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b="1" i="1" dirty="0" smtClean="0">
                <a:latin typeface="Times New Roman" pitchFamily="18" charset="0"/>
                <a:cs typeface="Times New Roman" pitchFamily="18" charset="0"/>
              </a:rPr>
              <a:t>		3)</a:t>
            </a: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Нет смысла зарабатывать много денег с мечтами о том, чтобы этими деньгами наслаждаться.</a:t>
            </a: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Тот, кто думает, что заработав много денег, он будет наслаждаться своим богатством – покупать вкусную пищу и ему будут доступны все виды радости в этом мире – такой человек уже является мертвецом буквально, хотя до сих пор ещё и зарабатывает деньги. Это уже не человек. Это просто труп. Он мёртв как физически, так как убивает своё тело ради будущего наслаждения, так и морально, так как убивает свою душу, продавая её за низменные мечты.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лександра\Desktop\Проект профессии\1479851767_Kak-zarabotat-million-dol_1.jpg"/>
          <p:cNvPicPr>
            <a:picLocks noChangeAspect="1" noChangeArrowheads="1"/>
          </p:cNvPicPr>
          <p:nvPr/>
        </p:nvPicPr>
        <p:blipFill>
          <a:blip r:embed="rId2" cstate="print"/>
          <a:srcRect/>
          <a:stretch>
            <a:fillRect/>
          </a:stretch>
        </p:blipFill>
        <p:spPr bwMode="auto">
          <a:xfrm>
            <a:off x="3524836" y="4267200"/>
            <a:ext cx="5419139" cy="2400300"/>
          </a:xfrm>
          <a:prstGeom prst="rect">
            <a:avLst/>
          </a:prstGeom>
          <a:noFill/>
        </p:spPr>
      </p:pic>
      <p:sp>
        <p:nvSpPr>
          <p:cNvPr id="2" name="Заголовок 1"/>
          <p:cNvSpPr>
            <a:spLocks noGrp="1"/>
          </p:cNvSpPr>
          <p:nvPr>
            <p:ph type="title"/>
          </p:nvPr>
        </p:nvSpPr>
        <p:spPr>
          <a:xfrm>
            <a:off x="533400" y="0"/>
            <a:ext cx="8229600" cy="685800"/>
          </a:xfrm>
        </p:spPr>
        <p:txBody>
          <a:bodyPr>
            <a:normAutofit/>
          </a:bodyPr>
          <a:lstStyle/>
          <a:p>
            <a:r>
              <a:rPr lang="ru-RU" sz="3500" b="1" dirty="0" smtClean="0">
                <a:latin typeface="Times New Roman" pitchFamily="18" charset="0"/>
                <a:cs typeface="Times New Roman" pitchFamily="18" charset="0"/>
              </a:rPr>
              <a:t>АКТУАЛЬНОСТЬ</a:t>
            </a:r>
            <a:endParaRPr lang="ru-RU" sz="3500" b="1" dirty="0">
              <a:latin typeface="Times New Roman" pitchFamily="18" charset="0"/>
              <a:cs typeface="Times New Roman" pitchFamily="18" charset="0"/>
            </a:endParaRPr>
          </a:p>
        </p:txBody>
      </p:sp>
      <p:sp>
        <p:nvSpPr>
          <p:cNvPr id="3" name="Содержимое 2"/>
          <p:cNvSpPr>
            <a:spLocks noGrp="1"/>
          </p:cNvSpPr>
          <p:nvPr>
            <p:ph idx="1"/>
          </p:nvPr>
        </p:nvSpPr>
        <p:spPr>
          <a:xfrm>
            <a:off x="0" y="609600"/>
            <a:ext cx="9144000" cy="4267200"/>
          </a:xfrm>
        </p:spPr>
        <p:txBody>
          <a:bodyPr>
            <a:normAutofit fontScale="85000" lnSpcReduction="20000"/>
          </a:bodyPr>
          <a:lstStyle/>
          <a:p>
            <a:pPr>
              <a:buNone/>
            </a:pPr>
            <a:r>
              <a:rPr lang="ru-RU" dirty="0" smtClean="0">
                <a:latin typeface="Times New Roman" pitchFamily="18" charset="0"/>
                <a:cs typeface="Times New Roman" pitchFamily="18" charset="0"/>
              </a:rPr>
              <a:t>		Бывает так, что человек строит карьеру, активно проявляет себя в бизнесе, зарабатывает все больше денег, и ему от этого хорошо. Ключевая фраза здесь — ему хорошо. Он удовлетворен тем, что делает, и своей жизнью в целом. Для такого человека смысл в </a:t>
            </a:r>
            <a:r>
              <a:rPr lang="ru-RU" dirty="0" err="1" smtClean="0">
                <a:latin typeface="Times New Roman" pitchFamily="18" charset="0"/>
                <a:cs typeface="Times New Roman" pitchFamily="18" charset="0"/>
              </a:rPr>
              <a:t>зарабатывании</a:t>
            </a:r>
            <a:r>
              <a:rPr lang="ru-RU" dirty="0" smtClean="0">
                <a:latin typeface="Times New Roman" pitchFamily="18" charset="0"/>
                <a:cs typeface="Times New Roman" pitchFamily="18" charset="0"/>
              </a:rPr>
              <a:t> денег есть. Он начинает чахнуть без этого. В то же время, стоит признать, что не каждый человек получает удовольствие на работе. Часто бывает, что в гонке за деньгами и карьерным ростом, человек не чувствует удовлетворения. Он «мучает» себя ради денег. Есть люди у которых деньги и материальный достаток есть, а счастья нет.</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228600" y="381000"/>
            <a:ext cx="3410836" cy="1538287"/>
          </a:xfrm>
          <a:prstGeom prst="rect">
            <a:avLst/>
          </a:prstGeom>
          <a:noFill/>
        </p:spPr>
      </p:pic>
      <p:sp>
        <p:nvSpPr>
          <p:cNvPr id="2" name="Заголовок 1"/>
          <p:cNvSpPr>
            <a:spLocks noGrp="1"/>
          </p:cNvSpPr>
          <p:nvPr>
            <p:ph type="title"/>
          </p:nvPr>
        </p:nvSpPr>
        <p:spPr>
          <a:xfrm>
            <a:off x="457200" y="274638"/>
            <a:ext cx="8686800" cy="792162"/>
          </a:xfrm>
        </p:spPr>
        <p:txBody>
          <a:bodyPr>
            <a:normAutofit fontScale="90000"/>
          </a:bodyPr>
          <a:lstStyle/>
          <a:p>
            <a:r>
              <a:rPr lang="ru-RU" b="1" dirty="0" smtClean="0">
                <a:latin typeface="Times New Roman" pitchFamily="18" charset="0"/>
                <a:cs typeface="Times New Roman" pitchFamily="18" charset="0"/>
              </a:rPr>
              <a:t>Когда нет смысла в </a:t>
            </a:r>
            <a:r>
              <a:rPr lang="ru-RU" b="1" dirty="0" err="1" smtClean="0">
                <a:latin typeface="Times New Roman" pitchFamily="18" charset="0"/>
                <a:cs typeface="Times New Roman" pitchFamily="18" charset="0"/>
              </a:rPr>
              <a:t>зарабатывании</a:t>
            </a:r>
            <a:r>
              <a:rPr lang="ru-RU" b="1" dirty="0" smtClean="0">
                <a:latin typeface="Times New Roman" pitchFamily="18" charset="0"/>
                <a:cs typeface="Times New Roman" pitchFamily="18" charset="0"/>
              </a:rPr>
              <a:t> большего количества денег?</a:t>
            </a:r>
            <a:endParaRPr lang="ru-RU" dirty="0"/>
          </a:p>
        </p:txBody>
      </p:sp>
      <p:sp>
        <p:nvSpPr>
          <p:cNvPr id="3" name="Содержимое 2"/>
          <p:cNvSpPr>
            <a:spLocks noGrp="1"/>
          </p:cNvSpPr>
          <p:nvPr>
            <p:ph idx="1"/>
          </p:nvPr>
        </p:nvSpPr>
        <p:spPr>
          <a:xfrm>
            <a:off x="457200" y="1600200"/>
            <a:ext cx="8534400" cy="5105400"/>
          </a:xfrm>
        </p:spPr>
        <p:txBody>
          <a:bodyPr>
            <a:normAutofit fontScale="62500" lnSpcReduction="20000"/>
          </a:bodyPr>
          <a:lstStyle/>
          <a:p>
            <a:pPr>
              <a:buNone/>
            </a:pPr>
            <a:r>
              <a:rPr lang="ru-RU" b="1" i="1" dirty="0" smtClean="0">
                <a:latin typeface="Times New Roman" pitchFamily="18" charset="0"/>
                <a:cs typeface="Times New Roman" pitchFamily="18" charset="0"/>
              </a:rPr>
              <a:t>		</a:t>
            </a:r>
          </a:p>
          <a:p>
            <a:pPr>
              <a:buNone/>
            </a:pPr>
            <a:r>
              <a:rPr lang="ru-RU" sz="3800" b="1" i="1" dirty="0" smtClean="0">
                <a:latin typeface="Times New Roman" pitchFamily="18" charset="0"/>
                <a:cs typeface="Times New Roman" pitchFamily="18" charset="0"/>
              </a:rPr>
              <a:t>		4)Нет смысла зарабатывать много денег с надеждой потратить их только на себя самого.</a:t>
            </a:r>
            <a:endParaRPr lang="ru-RU" sz="3800" b="1" dirty="0" smtClean="0">
              <a:latin typeface="Times New Roman" pitchFamily="18" charset="0"/>
              <a:cs typeface="Times New Roman" pitchFamily="18" charset="0"/>
            </a:endParaRPr>
          </a:p>
          <a:p>
            <a:pPr>
              <a:buNone/>
            </a:pPr>
            <a:r>
              <a:rPr lang="ru-RU" sz="3800" dirty="0" smtClean="0">
                <a:latin typeface="Times New Roman" pitchFamily="18" charset="0"/>
                <a:cs typeface="Times New Roman" pitchFamily="18" charset="0"/>
              </a:rPr>
              <a:t>		Если богатство достигается эгоистичным человеком, то самые большие страдания он испытывает тогда, когда у него просят денег на какую-то помощь. Он не знает, как отказать и </a:t>
            </a:r>
            <a:r>
              <a:rPr lang="ru-RU" sz="3800" dirty="0" err="1" smtClean="0">
                <a:latin typeface="Times New Roman" pitchFamily="18" charset="0"/>
                <a:cs typeface="Times New Roman" pitchFamily="18" charset="0"/>
              </a:rPr>
              <a:t>мучается.Такой</a:t>
            </a:r>
            <a:r>
              <a:rPr lang="ru-RU" sz="3800" dirty="0" smtClean="0">
                <a:latin typeface="Times New Roman" pitchFamily="18" charset="0"/>
                <a:cs typeface="Times New Roman" pitchFamily="18" charset="0"/>
              </a:rPr>
              <a:t> человек даже во сне боится, что кто-то попросит у него пожертвований. Он ненавидит людей, которые просятся к нему на встречу, хотят что-то у него узнать – он боится. Он каждого подозревает в том, что тот у него начнёт просить поддержки. </a:t>
            </a:r>
            <a:r>
              <a:rPr lang="ru-RU" sz="3800" i="1" dirty="0" smtClean="0">
                <a:latin typeface="Times New Roman" pitchFamily="18" charset="0"/>
                <a:cs typeface="Times New Roman" pitchFamily="18" charset="0"/>
              </a:rPr>
              <a:t>Такой человек просто сходит с ума и начинает презирать всех окружающих думая, что всем от него надо только одного – немного </a:t>
            </a:r>
            <a:r>
              <a:rPr lang="ru-RU" sz="3800" i="1" dirty="0" err="1" smtClean="0">
                <a:latin typeface="Times New Roman" pitchFamily="18" charset="0"/>
                <a:cs typeface="Times New Roman" pitchFamily="18" charset="0"/>
              </a:rPr>
              <a:t>халявных</a:t>
            </a:r>
            <a:r>
              <a:rPr lang="ru-RU" sz="3800" i="1" dirty="0" smtClean="0">
                <a:latin typeface="Times New Roman" pitchFamily="18" charset="0"/>
                <a:cs typeface="Times New Roman" pitchFamily="18" charset="0"/>
              </a:rPr>
              <a:t> денег. </a:t>
            </a:r>
            <a:r>
              <a:rPr lang="ru-RU" sz="3800" dirty="0" smtClean="0">
                <a:latin typeface="Times New Roman" pitchFamily="18" charset="0"/>
                <a:cs typeface="Times New Roman" pitchFamily="18" charset="0"/>
              </a:rPr>
              <a:t>Такая скупость постепенно приводит к тому, что благочестие человека уменьшается, и он опять становится бедным.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228600" y="381000"/>
            <a:ext cx="3410836" cy="1538287"/>
          </a:xfrm>
          <a:prstGeom prst="rect">
            <a:avLst/>
          </a:prstGeom>
          <a:noFill/>
        </p:spPr>
      </p:pic>
      <p:sp>
        <p:nvSpPr>
          <p:cNvPr id="2" name="Заголовок 1"/>
          <p:cNvSpPr>
            <a:spLocks noGrp="1"/>
          </p:cNvSpPr>
          <p:nvPr>
            <p:ph type="title"/>
          </p:nvPr>
        </p:nvSpPr>
        <p:spPr>
          <a:xfrm>
            <a:off x="457200" y="274638"/>
            <a:ext cx="8686800" cy="563562"/>
          </a:xfrm>
        </p:spPr>
        <p:txBody>
          <a:bodyPr>
            <a:normAutofit fontScale="90000"/>
          </a:bodyPr>
          <a:lstStyle/>
          <a:p>
            <a:r>
              <a:rPr lang="ru-RU" b="1" dirty="0" smtClean="0">
                <a:latin typeface="Times New Roman" pitchFamily="18" charset="0"/>
                <a:cs typeface="Times New Roman" pitchFamily="18" charset="0"/>
              </a:rPr>
              <a:t>Когда нет смысла в </a:t>
            </a:r>
            <a:r>
              <a:rPr lang="ru-RU" b="1" dirty="0" err="1" smtClean="0">
                <a:latin typeface="Times New Roman" pitchFamily="18" charset="0"/>
                <a:cs typeface="Times New Roman" pitchFamily="18" charset="0"/>
              </a:rPr>
              <a:t>зарабатывании</a:t>
            </a:r>
            <a:r>
              <a:rPr lang="ru-RU" b="1" dirty="0" smtClean="0">
                <a:latin typeface="Times New Roman" pitchFamily="18" charset="0"/>
                <a:cs typeface="Times New Roman" pitchFamily="18" charset="0"/>
              </a:rPr>
              <a:t> большего количества денег?</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b="1" i="1" dirty="0" smtClean="0">
                <a:latin typeface="Times New Roman" pitchFamily="18" charset="0"/>
                <a:cs typeface="Times New Roman" pitchFamily="18" charset="0"/>
              </a:rPr>
              <a:t>		5) Нет смысла зарабатывать много денег, чтобы возвыситься над другими.</a:t>
            </a: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Мудрецы объясняют, что </a:t>
            </a:r>
            <a:r>
              <a:rPr lang="ru-RU" i="1" dirty="0" smtClean="0">
                <a:latin typeface="Times New Roman" pitchFamily="18" charset="0"/>
                <a:cs typeface="Times New Roman" pitchFamily="18" charset="0"/>
              </a:rPr>
              <a:t>человек становится великим своими делами</a:t>
            </a:r>
            <a:r>
              <a:rPr lang="ru-RU" dirty="0" smtClean="0">
                <a:latin typeface="Times New Roman" pitchFamily="18" charset="0"/>
                <a:cs typeface="Times New Roman" pitchFamily="18" charset="0"/>
              </a:rPr>
              <a:t>, а не занимает какое-то возвышенное место. Нет смысла в каком-то возвышенном месте. Можем ли мы назвать ворону ястребом только потому, что она села на верхушку холма? Нет. Это холм велик, а не ворона. Так и человек, занявший какое-то возвышенное положение, начинает думать, что это он такой великий. Но всем вокруг прекрасно видно, что это просто одуревшая от гордости ворона. Поэтому от такого поведения приходят только страдания.</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228600" y="457200"/>
            <a:ext cx="3410836" cy="1538287"/>
          </a:xfrm>
          <a:prstGeom prst="rect">
            <a:avLst/>
          </a:prstGeom>
          <a:noFill/>
        </p:spPr>
      </p:pic>
      <p:sp>
        <p:nvSpPr>
          <p:cNvPr id="2" name="Заголовок 1"/>
          <p:cNvSpPr>
            <a:spLocks noGrp="1"/>
          </p:cNvSpPr>
          <p:nvPr>
            <p:ph type="title"/>
          </p:nvPr>
        </p:nvSpPr>
        <p:spPr>
          <a:xfrm>
            <a:off x="457200" y="274638"/>
            <a:ext cx="8534400" cy="868362"/>
          </a:xfrm>
        </p:spPr>
        <p:txBody>
          <a:bodyPr>
            <a:normAutofit fontScale="90000"/>
          </a:bodyPr>
          <a:lstStyle/>
          <a:p>
            <a:r>
              <a:rPr lang="ru-RU" b="1" dirty="0" smtClean="0">
                <a:latin typeface="Times New Roman" pitchFamily="18" charset="0"/>
                <a:cs typeface="Times New Roman" pitchFamily="18" charset="0"/>
              </a:rPr>
              <a:t>Когда нет смысла в </a:t>
            </a:r>
            <a:r>
              <a:rPr lang="ru-RU" b="1" dirty="0" err="1" smtClean="0">
                <a:latin typeface="Times New Roman" pitchFamily="18" charset="0"/>
                <a:cs typeface="Times New Roman" pitchFamily="18" charset="0"/>
              </a:rPr>
              <a:t>зарабатывании</a:t>
            </a:r>
            <a:r>
              <a:rPr lang="ru-RU" b="1" dirty="0" smtClean="0">
                <a:latin typeface="Times New Roman" pitchFamily="18" charset="0"/>
                <a:cs typeface="Times New Roman" pitchFamily="18" charset="0"/>
              </a:rPr>
              <a:t> большего количества денег?</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6) </a:t>
            </a:r>
            <a:r>
              <a:rPr lang="ru-RU" b="1" i="1" dirty="0" smtClean="0">
                <a:latin typeface="Times New Roman" pitchFamily="18" charset="0"/>
                <a:cs typeface="Times New Roman" pitchFamily="18" charset="0"/>
              </a:rPr>
              <a:t>Нет смысла зарабатывать много денег, если работа не несёт в себе реального практического мастерства.</a:t>
            </a: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В работе реальная ценность – это не зарплата, а мастерство, которое оттачивается годами. Поэтому </a:t>
            </a:r>
            <a:r>
              <a:rPr lang="ru-RU" i="1" dirty="0" smtClean="0">
                <a:latin typeface="Times New Roman" pitchFamily="18" charset="0"/>
                <a:cs typeface="Times New Roman" pitchFamily="18" charset="0"/>
              </a:rPr>
              <a:t>если деньги приходят, но мастерство не увеличивается и даже отсутствует, то такой человек считается по определению бедным</a:t>
            </a:r>
            <a:r>
              <a:rPr lang="ru-RU" dirty="0" smtClean="0">
                <a:latin typeface="Times New Roman" pitchFamily="18" charset="0"/>
                <a:cs typeface="Times New Roman" pitchFamily="18" charset="0"/>
              </a:rPr>
              <a:t>, сколько бы он ни зарабатывал.</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0" y="533400"/>
            <a:ext cx="3410836" cy="1538287"/>
          </a:xfrm>
          <a:prstGeom prst="rect">
            <a:avLst/>
          </a:prstGeom>
          <a:noFill/>
        </p:spPr>
      </p:pic>
      <p:sp>
        <p:nvSpPr>
          <p:cNvPr id="2" name="Заголовок 1"/>
          <p:cNvSpPr>
            <a:spLocks noGrp="1"/>
          </p:cNvSpPr>
          <p:nvPr>
            <p:ph type="title"/>
          </p:nvPr>
        </p:nvSpPr>
        <p:spPr>
          <a:xfrm>
            <a:off x="457200" y="274638"/>
            <a:ext cx="8458200" cy="792162"/>
          </a:xfrm>
        </p:spPr>
        <p:txBody>
          <a:bodyPr>
            <a:normAutofit fontScale="90000"/>
          </a:bodyPr>
          <a:lstStyle/>
          <a:p>
            <a:r>
              <a:rPr lang="ru-RU" b="1" dirty="0" smtClean="0">
                <a:latin typeface="Times New Roman" pitchFamily="18" charset="0"/>
                <a:cs typeface="Times New Roman" pitchFamily="18" charset="0"/>
              </a:rPr>
              <a:t>Когда нет смысла в </a:t>
            </a:r>
            <a:r>
              <a:rPr lang="ru-RU" b="1" dirty="0" err="1" smtClean="0">
                <a:latin typeface="Times New Roman" pitchFamily="18" charset="0"/>
                <a:cs typeface="Times New Roman" pitchFamily="18" charset="0"/>
              </a:rPr>
              <a:t>зарабатывании</a:t>
            </a:r>
            <a:r>
              <a:rPr lang="ru-RU" b="1" dirty="0" smtClean="0">
                <a:latin typeface="Times New Roman" pitchFamily="18" charset="0"/>
                <a:cs typeface="Times New Roman" pitchFamily="18" charset="0"/>
              </a:rPr>
              <a:t> большего количества денег?</a:t>
            </a:r>
            <a:endParaRPr lang="ru-RU" dirty="0"/>
          </a:p>
        </p:txBody>
      </p:sp>
      <p:sp>
        <p:nvSpPr>
          <p:cNvPr id="3" name="Содержимое 2"/>
          <p:cNvSpPr>
            <a:spLocks noGrp="1"/>
          </p:cNvSpPr>
          <p:nvPr>
            <p:ph idx="1"/>
          </p:nvPr>
        </p:nvSpPr>
        <p:spPr>
          <a:xfrm>
            <a:off x="457200" y="1600200"/>
            <a:ext cx="8229600" cy="5029200"/>
          </a:xfrm>
        </p:spPr>
        <p:txBody>
          <a:bodyPr>
            <a:normAutofit fontScale="85000" lnSpcReduction="10000"/>
          </a:bodyPr>
          <a:lstStyle/>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7) </a:t>
            </a:r>
            <a:r>
              <a:rPr lang="ru-RU" b="1" i="1" dirty="0" smtClean="0">
                <a:latin typeface="Times New Roman" pitchFamily="18" charset="0"/>
                <a:cs typeface="Times New Roman" pitchFamily="18" charset="0"/>
              </a:rPr>
              <a:t>Нет смысла зарабатывать много денег, если в результате человек теряет хорошее отношение со своими друзьями и родственниками.</a:t>
            </a: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Мудрецы объясняют, что деньги – это самые надёжные родственники, потому что, даже уйдя, они через некоторое время возвращаются обратно, а вот все другие родственники могут уйти и больше не возвращаться. Поэтому </a:t>
            </a:r>
            <a:r>
              <a:rPr lang="ru-RU" i="1" dirty="0" smtClean="0">
                <a:latin typeface="Times New Roman" pitchFamily="18" charset="0"/>
                <a:cs typeface="Times New Roman" pitchFamily="18" charset="0"/>
              </a:rPr>
              <a:t>как бы мы ни ценили наше богатство, о сохранении родных и близких нужно заботиться больше, чем о сохранении своего богатства.</a:t>
            </a:r>
            <a:r>
              <a:rPr lang="ru-RU" dirty="0" smtClean="0">
                <a:latin typeface="Times New Roman" pitchFamily="18" charset="0"/>
                <a:cs typeface="Times New Roman" pitchFamily="18" charset="0"/>
              </a:rPr>
              <a:t> Потому что богатство всё равно вернётся, а родственники нет</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Александра\Desktop\Проект профессии\gold-coins-and-bars.png"/>
          <p:cNvPicPr>
            <a:picLocks noChangeAspect="1" noChangeArrowheads="1"/>
          </p:cNvPicPr>
          <p:nvPr/>
        </p:nvPicPr>
        <p:blipFill>
          <a:blip r:embed="rId2" cstate="print"/>
          <a:srcRect/>
          <a:stretch>
            <a:fillRect/>
          </a:stretch>
        </p:blipFill>
        <p:spPr bwMode="auto">
          <a:xfrm>
            <a:off x="-304800" y="0"/>
            <a:ext cx="3410836" cy="1538287"/>
          </a:xfrm>
          <a:prstGeom prst="rect">
            <a:avLst/>
          </a:prstGeom>
          <a:noFill/>
        </p:spPr>
      </p:pic>
      <p:sp>
        <p:nvSpPr>
          <p:cNvPr id="2" name="Заголовок 1"/>
          <p:cNvSpPr>
            <a:spLocks noGrp="1"/>
          </p:cNvSpPr>
          <p:nvPr>
            <p:ph type="title"/>
          </p:nvPr>
        </p:nvSpPr>
        <p:spPr>
          <a:xfrm>
            <a:off x="457200" y="274638"/>
            <a:ext cx="8229600" cy="792162"/>
          </a:xfrm>
        </p:spPr>
        <p:txBody>
          <a:bodyPr/>
          <a:lstStyle/>
          <a:p>
            <a:r>
              <a:rPr lang="ru-RU" b="1" dirty="0" smtClean="0">
                <a:latin typeface="Times New Roman" pitchFamily="18" charset="0"/>
                <a:cs typeface="Times New Roman" pitchFamily="18" charset="0"/>
              </a:rPr>
              <a:t>Исследовательская  часть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0" y="1295400"/>
            <a:ext cx="8915400" cy="4830763"/>
          </a:xfrm>
        </p:spPr>
        <p:txBody>
          <a:bodyPr/>
          <a:lstStyle/>
          <a:p>
            <a:pPr algn="ctr">
              <a:buNone/>
            </a:pPr>
            <a:r>
              <a:rPr lang="ru-RU" b="1" dirty="0" smtClean="0">
                <a:latin typeface="Times New Roman" pitchFamily="18" charset="0"/>
                <a:cs typeface="Times New Roman" pitchFamily="18" charset="0"/>
              </a:rPr>
              <a:t>Нами было проведено исследование методом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анкетирования среди учащихся </a:t>
            </a:r>
          </a:p>
          <a:p>
            <a:pPr algn="ctr">
              <a:buNone/>
            </a:pPr>
            <a:r>
              <a:rPr lang="ru-RU" b="1" dirty="0" smtClean="0">
                <a:latin typeface="Times New Roman" pitchFamily="18" charset="0"/>
                <a:cs typeface="Times New Roman" pitchFamily="18" charset="0"/>
              </a:rPr>
              <a:t>8-12 классов КВСОШ №10 </a:t>
            </a:r>
            <a:endParaRPr lang="ru-RU" dirty="0"/>
          </a:p>
        </p:txBody>
      </p:sp>
      <p:pic>
        <p:nvPicPr>
          <p:cNvPr id="2051" name="Picture 3" descr="C:\Users\Александра\Desktop\Проект профессии\Безымянный.png"/>
          <p:cNvPicPr>
            <a:picLocks noChangeAspect="1" noChangeArrowheads="1"/>
          </p:cNvPicPr>
          <p:nvPr/>
        </p:nvPicPr>
        <p:blipFill>
          <a:blip r:embed="rId3" cstate="print"/>
          <a:srcRect/>
          <a:stretch>
            <a:fillRect/>
          </a:stretch>
        </p:blipFill>
        <p:spPr bwMode="auto">
          <a:xfrm>
            <a:off x="-1" y="2971800"/>
            <a:ext cx="9144001" cy="28576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8763000" cy="1143000"/>
          </a:xfrm>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Результаты анкетирования были занесены в таблицу и построена диаграмма</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b="1" dirty="0"/>
          </a:p>
        </p:txBody>
      </p:sp>
      <p:sp>
        <p:nvSpPr>
          <p:cNvPr id="3" name="Содержимое 2"/>
          <p:cNvSpPr>
            <a:spLocks noGrp="1"/>
          </p:cNvSpPr>
          <p:nvPr>
            <p:ph idx="1"/>
          </p:nvPr>
        </p:nvSpPr>
        <p:spPr/>
        <p:txBody>
          <a:bodyPr/>
          <a:lstStyle/>
          <a:p>
            <a:endParaRPr lang="ru-RU" dirty="0"/>
          </a:p>
        </p:txBody>
      </p:sp>
      <p:pic>
        <p:nvPicPr>
          <p:cNvPr id="1026" name="Picture 2" descr="C:\Users\Александра\Desktop\Проект профессии\Безымянный3.png"/>
          <p:cNvPicPr>
            <a:picLocks noChangeAspect="1" noChangeArrowheads="1"/>
          </p:cNvPicPr>
          <p:nvPr/>
        </p:nvPicPr>
        <p:blipFill>
          <a:blip r:embed="rId2" cstate="print"/>
          <a:srcRect/>
          <a:stretch>
            <a:fillRect/>
          </a:stretch>
        </p:blipFill>
        <p:spPr bwMode="auto">
          <a:xfrm>
            <a:off x="1" y="304800"/>
            <a:ext cx="9144000" cy="612825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Александра\Desktop\Проект профессии\Безымянный1.png"/>
          <p:cNvPicPr>
            <a:picLocks noGrp="1" noChangeAspect="1" noChangeArrowheads="1"/>
          </p:cNvPicPr>
          <p:nvPr>
            <p:ph idx="1"/>
          </p:nvPr>
        </p:nvPicPr>
        <p:blipFill>
          <a:blip r:embed="rId2" cstate="print"/>
          <a:srcRect/>
          <a:stretch>
            <a:fillRect/>
          </a:stretch>
        </p:blipFill>
        <p:spPr bwMode="auto">
          <a:xfrm>
            <a:off x="0" y="381000"/>
            <a:ext cx="9144000" cy="566121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t>В процентном соотношении</a:t>
            </a:r>
            <a:endParaRPr lang="ru-RU" dirty="0"/>
          </a:p>
        </p:txBody>
      </p:sp>
      <p:graphicFrame>
        <p:nvGraphicFramePr>
          <p:cNvPr id="6" name="Содержимое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dirty="0" smtClean="0"/>
              <a:t>А вы задавали себе вопрос: </a:t>
            </a:r>
            <a:br>
              <a:rPr lang="ru-RU" b="1" dirty="0" smtClean="0"/>
            </a:br>
            <a:r>
              <a:rPr lang="ru-RU" b="1" dirty="0" smtClean="0"/>
              <a:t>В  чем для меня заключается </a:t>
            </a:r>
            <a:br>
              <a:rPr lang="ru-RU" b="1" dirty="0" smtClean="0"/>
            </a:br>
            <a:r>
              <a:rPr lang="ru-RU" b="1" dirty="0" smtClean="0"/>
              <a:t>смысл заработанных денег?</a:t>
            </a:r>
            <a:endParaRPr lang="ru-RU" b="1" dirty="0"/>
          </a:p>
        </p:txBody>
      </p:sp>
      <p:sp>
        <p:nvSpPr>
          <p:cNvPr id="3" name="Содержимое 2"/>
          <p:cNvSpPr>
            <a:spLocks noGrp="1"/>
          </p:cNvSpPr>
          <p:nvPr>
            <p:ph idx="1"/>
          </p:nvPr>
        </p:nvSpPr>
        <p:spPr>
          <a:xfrm>
            <a:off x="457200" y="4648200"/>
            <a:ext cx="8229600" cy="1477963"/>
          </a:xfrm>
        </p:spPr>
        <p:txBody>
          <a:bodyPr/>
          <a:lstStyle/>
          <a:p>
            <a:endParaRPr lang="ru-RU" dirty="0"/>
          </a:p>
        </p:txBody>
      </p:sp>
      <p:pic>
        <p:nvPicPr>
          <p:cNvPr id="3074" name="Picture 2" descr="C:\Users\Александра\Desktop\Проект профессии\kak-zarabotat-dengi-za-odin-den-v-internete-bez-vlozhenij.jpg"/>
          <p:cNvPicPr>
            <a:picLocks noChangeAspect="1" noChangeArrowheads="1"/>
          </p:cNvPicPr>
          <p:nvPr/>
        </p:nvPicPr>
        <p:blipFill>
          <a:blip r:embed="rId2" cstate="print"/>
          <a:srcRect/>
          <a:stretch>
            <a:fillRect/>
          </a:stretch>
        </p:blipFill>
        <p:spPr bwMode="auto">
          <a:xfrm>
            <a:off x="5591782" y="4267200"/>
            <a:ext cx="3161489" cy="20637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ВЫВОДЫ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a:buNone/>
            </a:pPr>
            <a:r>
              <a:rPr lang="ru-RU" dirty="0" smtClean="0"/>
              <a:t>1. Нами были </a:t>
            </a:r>
            <a:r>
              <a:rPr lang="ru-RU" dirty="0" err="1" smtClean="0">
                <a:latin typeface="Times New Roman" pitchFamily="18" charset="0"/>
                <a:cs typeface="Times New Roman" pitchFamily="18" charset="0"/>
              </a:rPr>
              <a:t>проанализированны</a:t>
            </a:r>
            <a:r>
              <a:rPr lang="ru-RU" dirty="0" smtClean="0">
                <a:latin typeface="Times New Roman" pitchFamily="18" charset="0"/>
                <a:cs typeface="Times New Roman" pitchFamily="18" charset="0"/>
              </a:rPr>
              <a:t> литературные источники и выявлены основные причины </a:t>
            </a:r>
            <a:r>
              <a:rPr lang="ru-RU" dirty="0" err="1" smtClean="0">
                <a:latin typeface="Times New Roman" pitchFamily="18" charset="0"/>
                <a:cs typeface="Times New Roman" pitchFamily="18" charset="0"/>
              </a:rPr>
              <a:t>зарабатывания</a:t>
            </a:r>
            <a:r>
              <a:rPr lang="ru-RU" dirty="0" smtClean="0">
                <a:latin typeface="Times New Roman" pitchFamily="18" charset="0"/>
                <a:cs typeface="Times New Roman" pitchFamily="18" charset="0"/>
              </a:rPr>
              <a:t> денег.</a:t>
            </a:r>
          </a:p>
          <a:p>
            <a:pPr>
              <a:buNone/>
            </a:pPr>
            <a:r>
              <a:rPr lang="ru-RU" dirty="0" smtClean="0">
                <a:latin typeface="Times New Roman" pitchFamily="18" charset="0"/>
                <a:cs typeface="Times New Roman" pitchFamily="18" charset="0"/>
              </a:rPr>
              <a:t>2. Было проведено социальное анкетирование среди учащихся 8-12 классов КВСОШ №10 и проведен его анализ.</a:t>
            </a:r>
          </a:p>
          <a:p>
            <a:pPr>
              <a:buNone/>
            </a:pPr>
            <a:r>
              <a:rPr lang="ru-RU" dirty="0" smtClean="0">
                <a:latin typeface="Times New Roman" pitchFamily="18" charset="0"/>
                <a:cs typeface="Times New Roman" pitchFamily="18" charset="0"/>
              </a:rPr>
              <a:t>3. Среди опрошенных большинство считает, что смысл заработанных денег заключается в обеспечении себя и своей семьи всем необходимым и лишь меньшинство считает, что смысл заработанных денег для того, чтобы их копить.</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СПАСИБО ЗА ВНИМАНИЕ!</a:t>
            </a:r>
            <a:endParaRPr lang="ru-RU" dirty="0"/>
          </a:p>
        </p:txBody>
      </p:sp>
      <p:pic>
        <p:nvPicPr>
          <p:cNvPr id="11266" name="Picture 2" descr="C:\Users\Александра\Desktop\Проект профессии\resize.jpg"/>
          <p:cNvPicPr>
            <a:picLocks noGrp="1" noChangeAspect="1" noChangeArrowheads="1"/>
          </p:cNvPicPr>
          <p:nvPr>
            <p:ph idx="1"/>
          </p:nvPr>
        </p:nvPicPr>
        <p:blipFill>
          <a:blip r:embed="rId2" cstate="print"/>
          <a:srcRect/>
          <a:stretch>
            <a:fillRect/>
          </a:stretch>
        </p:blipFill>
        <p:spPr bwMode="auto">
          <a:xfrm>
            <a:off x="1428750" y="1767681"/>
            <a:ext cx="6286500" cy="4191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Литературные источники</a:t>
            </a:r>
            <a:endParaRPr lang="ru-RU" dirty="0"/>
          </a:p>
        </p:txBody>
      </p:sp>
      <p:sp>
        <p:nvSpPr>
          <p:cNvPr id="3" name="Содержимое 2"/>
          <p:cNvSpPr>
            <a:spLocks noGrp="1"/>
          </p:cNvSpPr>
          <p:nvPr>
            <p:ph idx="1"/>
          </p:nvPr>
        </p:nvSpPr>
        <p:spPr/>
        <p:txBody>
          <a:bodyPr/>
          <a:lstStyle/>
          <a:p>
            <a:pPr>
              <a:buNone/>
            </a:pPr>
            <a:r>
              <a:rPr lang="ru-RU" dirty="0" smtClean="0"/>
              <a:t>1.</a:t>
            </a:r>
            <a:r>
              <a:rPr lang="en-US" dirty="0" smtClean="0"/>
              <a:t>https://studbooks.net/1641512/finansy/znachenie_sovremennyh_deneg_zhizni_lyudey</a:t>
            </a:r>
            <a:endParaRPr lang="ru-RU" dirty="0" smtClean="0"/>
          </a:p>
          <a:p>
            <a:pPr>
              <a:buNone/>
            </a:pPr>
            <a:r>
              <a:rPr lang="ru-RU" dirty="0" smtClean="0"/>
              <a:t>2. </a:t>
            </a:r>
            <a:r>
              <a:rPr lang="en-US" dirty="0" smtClean="0"/>
              <a:t>http://xn--80aahvkuapc1be.xn--p1ai/vyacheslav-ruzov-15-pravil-ekonomicheskogo-protsvetaniya/</a:t>
            </a:r>
            <a:endParaRPr lang="ru-RU" dirty="0" smtClean="0"/>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92162"/>
          </a:xfrm>
        </p:spPr>
        <p:txBody>
          <a:bodyPr/>
          <a:lstStyle/>
          <a:p>
            <a:r>
              <a:rPr lang="ru-RU" b="1" dirty="0" smtClean="0">
                <a:latin typeface="Times New Roman" pitchFamily="18" charset="0"/>
                <a:cs typeface="Times New Roman" pitchFamily="18" charset="0"/>
              </a:rPr>
              <a:t>ЦЕЛЬ РАБОТЫ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152400" y="914400"/>
            <a:ext cx="8839200" cy="5211763"/>
          </a:xfrm>
        </p:spPr>
        <p:txBody>
          <a:bodyPr/>
          <a:lstStyle/>
          <a:p>
            <a:pPr>
              <a:buNone/>
            </a:pPr>
            <a:r>
              <a:rPr lang="ru-RU" dirty="0" smtClean="0"/>
              <a:t>	</a:t>
            </a:r>
            <a:r>
              <a:rPr lang="ru-RU" b="1" dirty="0" smtClean="0">
                <a:latin typeface="Times New Roman" pitchFamily="18" charset="0"/>
                <a:cs typeface="Times New Roman" pitchFamily="18" charset="0"/>
              </a:rPr>
              <a:t>	Определить в чем заключается смысл заработанных денег и провести на данную тему социальное анкетирование среди учащихся КВСОШ №10.</a:t>
            </a:r>
          </a:p>
          <a:p>
            <a:endParaRPr lang="ru-RU" dirty="0"/>
          </a:p>
        </p:txBody>
      </p:sp>
      <p:pic>
        <p:nvPicPr>
          <p:cNvPr id="5122" name="Picture 2" descr="C:\Users\Александра\Desktop\Проект профессии\1504255544_banki-moshenniki.jpg"/>
          <p:cNvPicPr>
            <a:picLocks noChangeAspect="1" noChangeArrowheads="1"/>
          </p:cNvPicPr>
          <p:nvPr/>
        </p:nvPicPr>
        <p:blipFill>
          <a:blip r:embed="rId2" cstate="print"/>
          <a:srcRect/>
          <a:stretch>
            <a:fillRect/>
          </a:stretch>
        </p:blipFill>
        <p:spPr bwMode="auto">
          <a:xfrm>
            <a:off x="2057400" y="3048000"/>
            <a:ext cx="5258837" cy="35138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ЗАДАЧИ РАБОТЫ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t>1. </a:t>
            </a:r>
            <a:r>
              <a:rPr lang="ru-RU" dirty="0" smtClean="0">
                <a:latin typeface="Times New Roman" pitchFamily="18" charset="0"/>
                <a:cs typeface="Times New Roman" pitchFamily="18" charset="0"/>
              </a:rPr>
              <a:t>Анализировать литературные источники и выявить  основные причины </a:t>
            </a:r>
            <a:r>
              <a:rPr lang="ru-RU" dirty="0" err="1" smtClean="0">
                <a:latin typeface="Times New Roman" pitchFamily="18" charset="0"/>
                <a:cs typeface="Times New Roman" pitchFamily="18" charset="0"/>
              </a:rPr>
              <a:t>зарабатывания</a:t>
            </a:r>
            <a:r>
              <a:rPr lang="ru-RU" dirty="0" smtClean="0">
                <a:latin typeface="Times New Roman" pitchFamily="18" charset="0"/>
                <a:cs typeface="Times New Roman" pitchFamily="18" charset="0"/>
              </a:rPr>
              <a:t> денег.</a:t>
            </a:r>
          </a:p>
          <a:p>
            <a:pPr>
              <a:buNone/>
            </a:pPr>
            <a:r>
              <a:rPr lang="ru-RU" dirty="0" smtClean="0">
                <a:latin typeface="Times New Roman" pitchFamily="18" charset="0"/>
                <a:cs typeface="Times New Roman" pitchFamily="18" charset="0"/>
              </a:rPr>
              <a:t> 2. Провести социальное анкетирование среди учащихся 8-12 классов КВСОШ №10.                       </a:t>
            </a:r>
          </a:p>
          <a:p>
            <a:pPr>
              <a:buNone/>
            </a:pPr>
            <a:r>
              <a:rPr lang="ru-RU" dirty="0" smtClean="0">
                <a:latin typeface="Times New Roman" pitchFamily="18" charset="0"/>
                <a:cs typeface="Times New Roman" pitchFamily="18" charset="0"/>
              </a:rPr>
              <a:t>3. Анализировать анкеты и на основе полученных данных построить диаграммы.</a:t>
            </a:r>
          </a:p>
          <a:p>
            <a:pPr>
              <a:buNone/>
            </a:pPr>
            <a:r>
              <a:rPr lang="ru-RU" dirty="0" smtClean="0">
                <a:latin typeface="Times New Roman" pitchFamily="18" charset="0"/>
                <a:cs typeface="Times New Roman" pitchFamily="18" charset="0"/>
              </a:rPr>
              <a:t>  4. Составить презентацию, включив в нее исследуемый материал и результаты анкетирования учащихся КВСОШ №10.</a:t>
            </a:r>
          </a:p>
          <a:p>
            <a:pPr>
              <a:buNone/>
            </a:pPr>
            <a:r>
              <a:rPr lang="ru-RU" dirty="0" smtClean="0">
                <a:latin typeface="Times New Roman" pitchFamily="18" charset="0"/>
                <a:cs typeface="Times New Roman" pitchFamily="18" charset="0"/>
              </a:rPr>
              <a:t>5. Сделать соответствующие выводы</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487362"/>
          </a:xfrm>
        </p:spPr>
        <p:txBody>
          <a:bodyPr>
            <a:normAutofit fontScale="90000"/>
          </a:bodyPr>
          <a:lstStyle/>
          <a:p>
            <a:r>
              <a:rPr lang="ru-RU" b="1" dirty="0" smtClean="0">
                <a:latin typeface="Times New Roman" pitchFamily="18" charset="0"/>
                <a:cs typeface="Times New Roman" pitchFamily="18" charset="0"/>
              </a:rPr>
              <a:t>ПЛАН РАБОТЫ</a:t>
            </a:r>
            <a:endParaRPr lang="ru-RU"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81000" y="609600"/>
          <a:ext cx="8534400" cy="5745650"/>
        </p:xfrm>
        <a:graphic>
          <a:graphicData uri="http://schemas.openxmlformats.org/drawingml/2006/table">
            <a:tbl>
              <a:tblPr firstRow="1" bandRow="1">
                <a:tableStyleId>{5C22544A-7EE6-4342-B048-85BDC9FD1C3A}</a:tableStyleId>
              </a:tblPr>
              <a:tblGrid>
                <a:gridCol w="457200"/>
                <a:gridCol w="3276600"/>
                <a:gridCol w="2667000"/>
                <a:gridCol w="2133600"/>
              </a:tblGrid>
              <a:tr h="541867">
                <a:tc>
                  <a:txBody>
                    <a:bodyPr/>
                    <a:lstStyle/>
                    <a:p>
                      <a:pPr algn="ctr">
                        <a:lnSpc>
                          <a:spcPct val="115000"/>
                        </a:lnSpc>
                        <a:spcAft>
                          <a:spcPts val="0"/>
                        </a:spcAft>
                      </a:pPr>
                      <a:r>
                        <a:rPr lang="ru-RU" sz="1900" dirty="0">
                          <a:latin typeface="Times New Roman"/>
                          <a:ea typeface="Calibri"/>
                          <a:cs typeface="Times New Roman"/>
                        </a:rPr>
                        <a:t>№</a:t>
                      </a:r>
                      <a:endParaRPr lang="ru-RU" sz="1900" dirty="0">
                        <a:latin typeface="Calibri"/>
                        <a:ea typeface="Calibri"/>
                        <a:cs typeface="Times New Roman"/>
                      </a:endParaRPr>
                    </a:p>
                  </a:txBody>
                  <a:tcPr marL="68580" marR="68580" marT="0" marB="0"/>
                </a:tc>
                <a:tc>
                  <a:txBody>
                    <a:bodyPr/>
                    <a:lstStyle/>
                    <a:p>
                      <a:pPr algn="ctr">
                        <a:lnSpc>
                          <a:spcPct val="115000"/>
                        </a:lnSpc>
                        <a:spcAft>
                          <a:spcPts val="0"/>
                        </a:spcAft>
                      </a:pPr>
                      <a:r>
                        <a:rPr lang="ru-RU" sz="1900" dirty="0">
                          <a:latin typeface="Times New Roman"/>
                          <a:ea typeface="Calibri"/>
                          <a:cs typeface="Times New Roman"/>
                        </a:rPr>
                        <a:t>Название </a:t>
                      </a:r>
                      <a:endParaRPr lang="ru-RU" sz="1900" dirty="0">
                        <a:latin typeface="Calibri"/>
                        <a:ea typeface="Calibri"/>
                        <a:cs typeface="Times New Roman"/>
                      </a:endParaRPr>
                    </a:p>
                  </a:txBody>
                  <a:tcPr marL="68580" marR="68580" marT="0" marB="0"/>
                </a:tc>
                <a:tc>
                  <a:txBody>
                    <a:bodyPr/>
                    <a:lstStyle/>
                    <a:p>
                      <a:pPr algn="ctr">
                        <a:lnSpc>
                          <a:spcPct val="115000"/>
                        </a:lnSpc>
                        <a:spcAft>
                          <a:spcPts val="0"/>
                        </a:spcAft>
                      </a:pPr>
                      <a:r>
                        <a:rPr lang="ru-RU" sz="1900">
                          <a:latin typeface="Times New Roman"/>
                          <a:ea typeface="Calibri"/>
                          <a:cs typeface="Times New Roman"/>
                        </a:rPr>
                        <a:t>Ответственные</a:t>
                      </a:r>
                      <a:endParaRPr lang="ru-RU" sz="1900">
                        <a:latin typeface="Calibri"/>
                        <a:ea typeface="Calibri"/>
                        <a:cs typeface="Times New Roman"/>
                      </a:endParaRPr>
                    </a:p>
                  </a:txBody>
                  <a:tcPr marL="68580" marR="68580" marT="0" marB="0"/>
                </a:tc>
                <a:tc>
                  <a:txBody>
                    <a:bodyPr/>
                    <a:lstStyle/>
                    <a:p>
                      <a:pPr algn="ctr">
                        <a:lnSpc>
                          <a:spcPct val="115000"/>
                        </a:lnSpc>
                        <a:spcAft>
                          <a:spcPts val="0"/>
                        </a:spcAft>
                      </a:pPr>
                      <a:r>
                        <a:rPr lang="ru-RU" sz="1900" dirty="0">
                          <a:latin typeface="Times New Roman"/>
                          <a:ea typeface="Calibri"/>
                          <a:cs typeface="Times New Roman"/>
                        </a:rPr>
                        <a:t>Сроки реализации</a:t>
                      </a:r>
                      <a:endParaRPr lang="ru-RU" sz="1900" dirty="0">
                        <a:latin typeface="Calibri"/>
                        <a:ea typeface="Calibri"/>
                        <a:cs typeface="Times New Roman"/>
                      </a:endParaRPr>
                    </a:p>
                  </a:txBody>
                  <a:tcPr marL="68580" marR="68580" marT="0" marB="0"/>
                </a:tc>
              </a:tr>
              <a:tr h="541867">
                <a:tc>
                  <a:txBody>
                    <a:bodyPr/>
                    <a:lstStyle/>
                    <a:p>
                      <a:pPr algn="ctr">
                        <a:lnSpc>
                          <a:spcPct val="115000"/>
                        </a:lnSpc>
                        <a:spcAft>
                          <a:spcPts val="0"/>
                        </a:spcAft>
                      </a:pPr>
                      <a:r>
                        <a:rPr lang="ru-RU" sz="1900" dirty="0">
                          <a:latin typeface="Times New Roman"/>
                          <a:ea typeface="Calibri"/>
                          <a:cs typeface="Times New Roman"/>
                        </a:rPr>
                        <a:t>1</a:t>
                      </a:r>
                      <a:endParaRPr lang="ru-RU" sz="1900" dirty="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Определение темы проекта, постановка цели и выбор задач</a:t>
                      </a:r>
                      <a:endParaRPr lang="ru-RU" sz="1900" dirty="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классный руководитель, учащиеся 9Б</a:t>
                      </a:r>
                      <a:endParaRPr lang="ru-RU" sz="1900" dirty="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сентябрь-октябрь 2018</a:t>
                      </a:r>
                      <a:endParaRPr lang="ru-RU" sz="1900" dirty="0">
                        <a:latin typeface="Calibri"/>
                        <a:ea typeface="Calibri"/>
                        <a:cs typeface="Times New Roman"/>
                      </a:endParaRPr>
                    </a:p>
                  </a:txBody>
                  <a:tcPr marL="68580" marR="68580" marT="0" marB="0"/>
                </a:tc>
              </a:tr>
              <a:tr h="541867">
                <a:tc>
                  <a:txBody>
                    <a:bodyPr/>
                    <a:lstStyle/>
                    <a:p>
                      <a:pPr algn="ctr">
                        <a:lnSpc>
                          <a:spcPct val="115000"/>
                        </a:lnSpc>
                        <a:spcAft>
                          <a:spcPts val="0"/>
                        </a:spcAft>
                      </a:pPr>
                      <a:r>
                        <a:rPr lang="ru-RU" sz="1900">
                          <a:latin typeface="Times New Roman"/>
                          <a:ea typeface="Calibri"/>
                          <a:cs typeface="Times New Roman"/>
                        </a:rPr>
                        <a:t>2</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Сбор информационной литературы (интернет, библиотека)</a:t>
                      </a:r>
                      <a:endParaRPr lang="ru-RU" sz="1900" dirty="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классный руководитель, учащиеся 9Б</a:t>
                      </a:r>
                      <a:endParaRPr lang="ru-RU" sz="1900" dirty="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сентябрь-ноябрь 2018</a:t>
                      </a:r>
                      <a:endParaRPr lang="ru-RU" sz="1900" dirty="0">
                        <a:latin typeface="Calibri"/>
                        <a:ea typeface="Calibri"/>
                        <a:cs typeface="Times New Roman"/>
                      </a:endParaRPr>
                    </a:p>
                  </a:txBody>
                  <a:tcPr marL="68580" marR="68580" marT="0" marB="0"/>
                </a:tc>
              </a:tr>
              <a:tr h="541867">
                <a:tc>
                  <a:txBody>
                    <a:bodyPr/>
                    <a:lstStyle/>
                    <a:p>
                      <a:pPr algn="ctr">
                        <a:lnSpc>
                          <a:spcPct val="115000"/>
                        </a:lnSpc>
                        <a:spcAft>
                          <a:spcPts val="0"/>
                        </a:spcAft>
                      </a:pPr>
                      <a:r>
                        <a:rPr lang="ru-RU" sz="1900">
                          <a:latin typeface="Times New Roman"/>
                          <a:ea typeface="Calibri"/>
                          <a:cs typeface="Times New Roman"/>
                        </a:rPr>
                        <a:t>3</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Составление анкет</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классный руководитель, учащиеся 9Б</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ноябрь 2018</a:t>
                      </a:r>
                      <a:endParaRPr lang="ru-RU" sz="1900" dirty="0">
                        <a:latin typeface="Calibri"/>
                        <a:ea typeface="Calibri"/>
                        <a:cs typeface="Times New Roman"/>
                      </a:endParaRPr>
                    </a:p>
                  </a:txBody>
                  <a:tcPr marL="68580" marR="68580" marT="0" marB="0"/>
                </a:tc>
              </a:tr>
              <a:tr h="541867">
                <a:tc>
                  <a:txBody>
                    <a:bodyPr/>
                    <a:lstStyle/>
                    <a:p>
                      <a:pPr algn="ctr">
                        <a:lnSpc>
                          <a:spcPct val="115000"/>
                        </a:lnSpc>
                        <a:spcAft>
                          <a:spcPts val="0"/>
                        </a:spcAft>
                      </a:pPr>
                      <a:r>
                        <a:rPr lang="ru-RU" sz="1900">
                          <a:latin typeface="Times New Roman"/>
                          <a:ea typeface="Calibri"/>
                          <a:cs typeface="Times New Roman"/>
                        </a:rPr>
                        <a:t>4</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Проведение анкетирования</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классный руководитель</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dirty="0" smtClean="0">
                          <a:latin typeface="Times New Roman"/>
                          <a:ea typeface="Calibri"/>
                          <a:cs typeface="Times New Roman"/>
                        </a:rPr>
                        <a:t>декабрь </a:t>
                      </a:r>
                      <a:r>
                        <a:rPr lang="ru-RU" sz="1900" dirty="0">
                          <a:latin typeface="Times New Roman"/>
                          <a:ea typeface="Calibri"/>
                          <a:cs typeface="Times New Roman"/>
                        </a:rPr>
                        <a:t>2018</a:t>
                      </a:r>
                      <a:endParaRPr lang="ru-RU" sz="1900" dirty="0">
                        <a:latin typeface="Calibri"/>
                        <a:ea typeface="Calibri"/>
                        <a:cs typeface="Times New Roman"/>
                      </a:endParaRPr>
                    </a:p>
                  </a:txBody>
                  <a:tcPr marL="68580" marR="68580" marT="0" marB="0"/>
                </a:tc>
              </a:tr>
              <a:tr h="541867">
                <a:tc>
                  <a:txBody>
                    <a:bodyPr/>
                    <a:lstStyle/>
                    <a:p>
                      <a:pPr algn="ctr">
                        <a:lnSpc>
                          <a:spcPct val="115000"/>
                        </a:lnSpc>
                        <a:spcAft>
                          <a:spcPts val="0"/>
                        </a:spcAft>
                      </a:pPr>
                      <a:r>
                        <a:rPr lang="ru-RU" sz="1900">
                          <a:latin typeface="Times New Roman"/>
                          <a:ea typeface="Calibri"/>
                          <a:cs typeface="Times New Roman"/>
                        </a:rPr>
                        <a:t>5</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Анализ и обработка анкет</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классный руководитель</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декабрь 2018</a:t>
                      </a:r>
                      <a:endParaRPr lang="ru-RU" sz="1900" dirty="0">
                        <a:latin typeface="Calibri"/>
                        <a:ea typeface="Calibri"/>
                        <a:cs typeface="Times New Roman"/>
                      </a:endParaRPr>
                    </a:p>
                  </a:txBody>
                  <a:tcPr marL="68580" marR="68580" marT="0" marB="0"/>
                </a:tc>
              </a:tr>
              <a:tr h="541867">
                <a:tc>
                  <a:txBody>
                    <a:bodyPr/>
                    <a:lstStyle/>
                    <a:p>
                      <a:pPr algn="ctr">
                        <a:lnSpc>
                          <a:spcPct val="115000"/>
                        </a:lnSpc>
                        <a:spcAft>
                          <a:spcPts val="0"/>
                        </a:spcAft>
                      </a:pPr>
                      <a:r>
                        <a:rPr lang="ru-RU" sz="1900">
                          <a:latin typeface="Times New Roman"/>
                          <a:ea typeface="Calibri"/>
                          <a:cs typeface="Times New Roman"/>
                        </a:rPr>
                        <a:t>6</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Составление презентации для защиты работы</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классный руководитель, учащиеся 9Б</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январь 2019</a:t>
                      </a:r>
                      <a:endParaRPr lang="ru-RU" sz="1900" dirty="0">
                        <a:latin typeface="Calibri"/>
                        <a:ea typeface="Calibri"/>
                        <a:cs typeface="Times New Roman"/>
                      </a:endParaRPr>
                    </a:p>
                  </a:txBody>
                  <a:tcPr marL="68580" marR="68580" marT="0" marB="0"/>
                </a:tc>
              </a:tr>
              <a:tr h="541867">
                <a:tc>
                  <a:txBody>
                    <a:bodyPr/>
                    <a:lstStyle/>
                    <a:p>
                      <a:pPr algn="ctr">
                        <a:lnSpc>
                          <a:spcPct val="115000"/>
                        </a:lnSpc>
                        <a:spcAft>
                          <a:spcPts val="0"/>
                        </a:spcAft>
                      </a:pPr>
                      <a:r>
                        <a:rPr lang="ru-RU" sz="1900">
                          <a:latin typeface="Times New Roman"/>
                          <a:ea typeface="Calibri"/>
                          <a:cs typeface="Times New Roman"/>
                        </a:rPr>
                        <a:t>8</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Защита проектно-исследовательской работы</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a:latin typeface="Times New Roman"/>
                          <a:ea typeface="Calibri"/>
                          <a:cs typeface="Times New Roman"/>
                        </a:rPr>
                        <a:t>классный руководитель, учащиеся 9Б</a:t>
                      </a:r>
                      <a:endParaRPr lang="ru-RU" sz="1900">
                        <a:latin typeface="Calibri"/>
                        <a:ea typeface="Calibri"/>
                        <a:cs typeface="Times New Roman"/>
                      </a:endParaRPr>
                    </a:p>
                  </a:txBody>
                  <a:tcPr marL="68580" marR="68580" marT="0" marB="0"/>
                </a:tc>
                <a:tc>
                  <a:txBody>
                    <a:bodyPr/>
                    <a:lstStyle/>
                    <a:p>
                      <a:pPr>
                        <a:lnSpc>
                          <a:spcPct val="115000"/>
                        </a:lnSpc>
                        <a:spcAft>
                          <a:spcPts val="0"/>
                        </a:spcAft>
                      </a:pPr>
                      <a:r>
                        <a:rPr lang="ru-RU" sz="1900" dirty="0">
                          <a:latin typeface="Times New Roman"/>
                          <a:ea typeface="Calibri"/>
                          <a:cs typeface="Times New Roman"/>
                        </a:rPr>
                        <a:t>февраль-апрель 2019</a:t>
                      </a:r>
                      <a:endParaRPr lang="ru-RU" sz="19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81000"/>
            <a:ext cx="8915400" cy="762000"/>
          </a:xfrm>
        </p:spPr>
        <p:txBody>
          <a:bodyPr>
            <a:normAutofit fontScale="90000"/>
          </a:bodyPr>
          <a:lstStyle/>
          <a:p>
            <a:r>
              <a:rPr lang="ru-RU" sz="3900" b="1" dirty="0" smtClean="0">
                <a:latin typeface="Times New Roman" pitchFamily="18" charset="0"/>
                <a:cs typeface="Times New Roman" pitchFamily="18" charset="0"/>
              </a:rPr>
              <a:t>Значение современных денег в жизни людей </a:t>
            </a:r>
            <a:r>
              <a:rPr lang="ru-RU" b="1" dirty="0" smtClean="0"/>
              <a:t/>
            </a:r>
            <a:br>
              <a:rPr lang="ru-RU" b="1" dirty="0" smtClean="0"/>
            </a:br>
            <a:endParaRPr lang="ru-RU" dirty="0"/>
          </a:p>
        </p:txBody>
      </p:sp>
      <p:sp>
        <p:nvSpPr>
          <p:cNvPr id="3" name="Содержимое 2"/>
          <p:cNvSpPr>
            <a:spLocks noGrp="1"/>
          </p:cNvSpPr>
          <p:nvPr>
            <p:ph idx="1"/>
          </p:nvPr>
        </p:nvSpPr>
        <p:spPr>
          <a:xfrm>
            <a:off x="0" y="914400"/>
            <a:ext cx="9144000" cy="5715000"/>
          </a:xfrm>
        </p:spPr>
        <p:txBody>
          <a:bodyPr>
            <a:noAutofit/>
          </a:bodyPr>
          <a:lstStyle/>
          <a:p>
            <a:r>
              <a:rPr lang="ru-RU" sz="2100" dirty="0" smtClean="0">
                <a:latin typeface="Times New Roman" pitchFamily="18" charset="0"/>
                <a:cs typeface="Times New Roman" pitchFamily="18" charset="0"/>
              </a:rPr>
              <a:t>Деньги - это разновидность энергии, движущая сила нашей цивилизации.</a:t>
            </a:r>
          </a:p>
          <a:p>
            <a:r>
              <a:rPr lang="ru-RU" sz="2100" dirty="0" smtClean="0">
                <a:latin typeface="Times New Roman" pitchFamily="18" charset="0"/>
                <a:cs typeface="Times New Roman" pitchFamily="18" charset="0"/>
              </a:rPr>
              <a:t>В современном мире нет большей силы, чем деньги. Деньги развязывают войны и обеспечивают благосостояние целых стран и регионов. Из-за денег или с использованием денег совершается подавляющая часть преступлений. И в то же время благодаря деньгам люди создают величайшие изобретения, совершают подвиги, открывают новые земли и покоряют новые миры.</a:t>
            </a:r>
          </a:p>
          <a:p>
            <a:r>
              <a:rPr lang="ru-RU" sz="2100" dirty="0" smtClean="0">
                <a:latin typeface="Times New Roman" pitchFamily="18" charset="0"/>
                <a:cs typeface="Times New Roman" pitchFamily="18" charset="0"/>
              </a:rPr>
              <a:t>Деньги организуют современное общество и государство. Деньгам подчинена жизнь современных людей, государств и всего мирового сообщества.</a:t>
            </a:r>
          </a:p>
          <a:p>
            <a:endParaRPr lang="ru-RU" sz="2100" dirty="0"/>
          </a:p>
        </p:txBody>
      </p:sp>
      <p:pic>
        <p:nvPicPr>
          <p:cNvPr id="6148" name="Picture 4" descr="C:\Users\Александра\Desktop\Проект профессии\DEN.jpg"/>
          <p:cNvPicPr>
            <a:picLocks noChangeAspect="1" noChangeArrowheads="1"/>
          </p:cNvPicPr>
          <p:nvPr/>
        </p:nvPicPr>
        <p:blipFill>
          <a:blip r:embed="rId2" cstate="print"/>
          <a:srcRect/>
          <a:stretch>
            <a:fillRect/>
          </a:stretch>
        </p:blipFill>
        <p:spPr bwMode="auto">
          <a:xfrm>
            <a:off x="4258732" y="4191000"/>
            <a:ext cx="4351867" cy="24479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Значение современных денег в жизни людей </a:t>
            </a:r>
            <a:endParaRPr lang="ru-RU" dirty="0"/>
          </a:p>
        </p:txBody>
      </p:sp>
      <p:sp>
        <p:nvSpPr>
          <p:cNvPr id="3" name="Содержимое 2"/>
          <p:cNvSpPr>
            <a:spLocks noGrp="1"/>
          </p:cNvSpPr>
          <p:nvPr>
            <p:ph idx="1"/>
          </p:nvPr>
        </p:nvSpPr>
        <p:spPr>
          <a:xfrm>
            <a:off x="457200" y="1600200"/>
            <a:ext cx="8686800" cy="4525963"/>
          </a:xfrm>
        </p:spPr>
        <p:txBody>
          <a:bodyPr>
            <a:normAutofit/>
          </a:bodyPr>
          <a:lstStyle/>
          <a:p>
            <a:r>
              <a:rPr lang="ru-RU" sz="2400" dirty="0" smtClean="0">
                <a:latin typeface="Times New Roman" pitchFamily="18" charset="0"/>
                <a:cs typeface="Times New Roman" pitchFamily="18" charset="0"/>
              </a:rPr>
              <a:t>Деньги - выдающееся достижение человечества. Они создали современную цивилизацию. Без денег человек до сих пор одевался бы в звериные шкуры, а в качестве рабочей силы использовал бы животных или себе подобных, превращенных в рабов.</a:t>
            </a:r>
          </a:p>
          <a:p>
            <a:r>
              <a:rPr lang="ru-RU" sz="2400" dirty="0" smtClean="0">
                <a:latin typeface="Times New Roman" pitchFamily="18" charset="0"/>
                <a:cs typeface="Times New Roman" pitchFamily="18" charset="0"/>
              </a:rPr>
              <a:t>Разве мог бы человек выйти в космос, создать искусственный разум и иные чудеса современной цивилизации, если бы не было денег.</a:t>
            </a:r>
          </a:p>
          <a:p>
            <a:endParaRPr lang="ru-RU" dirty="0"/>
          </a:p>
        </p:txBody>
      </p:sp>
      <p:pic>
        <p:nvPicPr>
          <p:cNvPr id="7170" name="Picture 2" descr="C:\Users\Александра\Desktop\Проект профессии\myzhchina-za-noutbukom-s-dengami.jpg"/>
          <p:cNvPicPr>
            <a:picLocks noChangeAspect="1" noChangeArrowheads="1"/>
          </p:cNvPicPr>
          <p:nvPr/>
        </p:nvPicPr>
        <p:blipFill>
          <a:blip r:embed="rId2" cstate="print"/>
          <a:srcRect/>
          <a:stretch>
            <a:fillRect/>
          </a:stretch>
        </p:blipFill>
        <p:spPr bwMode="auto">
          <a:xfrm>
            <a:off x="4876800" y="4343400"/>
            <a:ext cx="3795205" cy="2247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fontScale="90000"/>
          </a:bodyPr>
          <a:lstStyle/>
          <a:p>
            <a:r>
              <a:rPr lang="ru-RU" b="1" dirty="0" smtClean="0">
                <a:latin typeface="Times New Roman" pitchFamily="18" charset="0"/>
                <a:cs typeface="Times New Roman" pitchFamily="18" charset="0"/>
              </a:rPr>
              <a:t>Значение современных денег в жизни людей</a:t>
            </a:r>
            <a:endParaRPr lang="ru-RU" dirty="0"/>
          </a:p>
        </p:txBody>
      </p:sp>
      <p:sp>
        <p:nvSpPr>
          <p:cNvPr id="3" name="Содержимое 2"/>
          <p:cNvSpPr>
            <a:spLocks noGrp="1"/>
          </p:cNvSpPr>
          <p:nvPr>
            <p:ph idx="1"/>
          </p:nvPr>
        </p:nvSpPr>
        <p:spPr>
          <a:xfrm>
            <a:off x="0" y="1295400"/>
            <a:ext cx="8991600" cy="4953000"/>
          </a:xfrm>
        </p:spPr>
        <p:txBody>
          <a:bodyPr>
            <a:normAutofit fontScale="70000" lnSpcReduction="20000"/>
          </a:bodyPr>
          <a:lstStyle/>
          <a:p>
            <a:r>
              <a:rPr lang="ru-RU" dirty="0" smtClean="0">
                <a:latin typeface="Times New Roman" pitchFamily="18" charset="0"/>
                <a:cs typeface="Times New Roman" pitchFamily="18" charset="0"/>
              </a:rPr>
              <a:t> Конец XX века - эпоха полной и тотальной «</a:t>
            </a:r>
            <a:r>
              <a:rPr lang="ru-RU" dirty="0" err="1" smtClean="0">
                <a:latin typeface="Times New Roman" pitchFamily="18" charset="0"/>
                <a:cs typeface="Times New Roman" pitchFamily="18" charset="0"/>
              </a:rPr>
              <a:t>деньгизации</a:t>
            </a:r>
            <a:r>
              <a:rPr lang="ru-RU" dirty="0" smtClean="0">
                <a:latin typeface="Times New Roman" pitchFamily="18" charset="0"/>
                <a:cs typeface="Times New Roman" pitchFamily="18" charset="0"/>
              </a:rPr>
              <a:t>» всего человеческого сообщества. В современном мире без денег человек не может обойтись так же, как без воды, воздуха и пищи. В сегодняшнем обществе человек, не обладающий деньгами, обречен в буквальном смысле на смерть, причем в кратчайшие сроки. Он может ходить по городу, магазины в котором ломятся от продовольствия, и умирать от голода, если у него нет денег.</a:t>
            </a:r>
          </a:p>
          <a:p>
            <a:r>
              <a:rPr lang="ru-RU" dirty="0" smtClean="0">
                <a:latin typeface="Times New Roman" pitchFamily="18" charset="0"/>
                <a:cs typeface="Times New Roman" pitchFamily="18" charset="0"/>
              </a:rPr>
              <a:t>Или другой пример. Представим крупный завод, оснащенный современным оборудованием, на котором квалифицированные рабочие и другие специалисты, сырье, а продукцию этого предприятия ожидают потребители. И тем не менее предприятие стоит и не работает. И причина всего лишь в том, что в некоем таинственном банковском компьютере нет каких-то цифр - на счете предприятия нет денег.</a:t>
            </a:r>
            <a:endParaRPr lang="ru-RU" dirty="0">
              <a:latin typeface="Times New Roman" pitchFamily="18" charset="0"/>
              <a:cs typeface="Times New Roman" pitchFamily="18" charset="0"/>
            </a:endParaRPr>
          </a:p>
        </p:txBody>
      </p:sp>
      <p:pic>
        <p:nvPicPr>
          <p:cNvPr id="8194" name="Picture 2" descr="C:\Users\Александра\Desktop\Проект профессии\s1200.jpg"/>
          <p:cNvPicPr>
            <a:picLocks noChangeAspect="1" noChangeArrowheads="1"/>
          </p:cNvPicPr>
          <p:nvPr/>
        </p:nvPicPr>
        <p:blipFill>
          <a:blip r:embed="rId2" cstate="print"/>
          <a:srcRect/>
          <a:stretch>
            <a:fillRect/>
          </a:stretch>
        </p:blipFill>
        <p:spPr bwMode="auto">
          <a:xfrm>
            <a:off x="6400576" y="4953000"/>
            <a:ext cx="2517059" cy="1676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584</Words>
  <Application>Microsoft Office PowerPoint</Application>
  <PresentationFormat>Экран (4:3)</PresentationFormat>
  <Paragraphs>121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Office Theme</vt:lpstr>
      <vt:lpstr>Проектно - исследовательская работа на тему</vt:lpstr>
      <vt:lpstr>АКТУАЛЬНОСТЬ</vt:lpstr>
      <vt:lpstr>     А вы задавали себе вопрос:  В  чем для меня заключается  смысл заработанных денег?</vt:lpstr>
      <vt:lpstr>ЦЕЛЬ РАБОТЫ</vt:lpstr>
      <vt:lpstr>ЗАДАЧИ РАБОТЫ</vt:lpstr>
      <vt:lpstr>ПЛАН РАБОТЫ</vt:lpstr>
      <vt:lpstr>Значение современных денег в жизни людей  </vt:lpstr>
      <vt:lpstr>Значение современных денег в жизни людей </vt:lpstr>
      <vt:lpstr>Значение современных денег в жизни людей</vt:lpstr>
      <vt:lpstr>Значение современных денег в жизни людей</vt:lpstr>
      <vt:lpstr>Значение современных денег в жизни людей</vt:lpstr>
      <vt:lpstr>Значение современных денег в жизни людей</vt:lpstr>
      <vt:lpstr>СМЫСЛ ЗАРАБОТАННЫХ ДЕНЕГ</vt:lpstr>
      <vt:lpstr>ПИРАМИДА МАСЛОУ</vt:lpstr>
      <vt:lpstr>Слайд 15</vt:lpstr>
      <vt:lpstr>Слайд 16</vt:lpstr>
      <vt:lpstr>Слайд 17</vt:lpstr>
      <vt:lpstr> Когда нет смысла в зарабатывании большего количества денег? </vt:lpstr>
      <vt:lpstr>Когда нет смысла в зарабатывании большего количества денег?</vt:lpstr>
      <vt:lpstr>Когда нет смысла в зарабатывании большего количества денег?</vt:lpstr>
      <vt:lpstr>Когда нет смысла в зарабатывании большего количества денег?</vt:lpstr>
      <vt:lpstr>Когда нет смысла в зарабатывании большего количества денег?</vt:lpstr>
      <vt:lpstr>Когда нет смысла в зарабатывании большего количества денег?</vt:lpstr>
      <vt:lpstr>Слайд 24</vt:lpstr>
      <vt:lpstr>Исследовательская  часть</vt:lpstr>
      <vt:lpstr>      Результаты анкетирования были занесены в таблицу и построена диаграмма</vt:lpstr>
      <vt:lpstr>Слайд 27</vt:lpstr>
      <vt:lpstr>Слайд 28</vt:lpstr>
      <vt:lpstr> В процентном соотношении</vt:lpstr>
      <vt:lpstr>ВЫВОДЫ</vt:lpstr>
      <vt:lpstr>СПАСИБО ЗА ВНИМАНИЕ!</vt:lpstr>
      <vt:lpstr>Литературные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Александра</dc:creator>
  <cp:lastModifiedBy>Александра</cp:lastModifiedBy>
  <cp:revision>31</cp:revision>
  <dcterms:created xsi:type="dcterms:W3CDTF">2019-01-06T14:47:41Z</dcterms:created>
  <dcterms:modified xsi:type="dcterms:W3CDTF">2019-04-01T12:46:02Z</dcterms:modified>
</cp:coreProperties>
</file>